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449" r:id="rId2"/>
    <p:sldId id="328" r:id="rId3"/>
    <p:sldId id="450" r:id="rId4"/>
    <p:sldId id="447" r:id="rId5"/>
    <p:sldId id="446" r:id="rId6"/>
    <p:sldId id="441" r:id="rId7"/>
    <p:sldId id="431" r:id="rId8"/>
    <p:sldId id="442" r:id="rId9"/>
    <p:sldId id="453" r:id="rId10"/>
    <p:sldId id="417" r:id="rId11"/>
    <p:sldId id="455" r:id="rId12"/>
    <p:sldId id="456" r:id="rId13"/>
    <p:sldId id="385" r:id="rId14"/>
    <p:sldId id="462" r:id="rId15"/>
    <p:sldId id="469" r:id="rId16"/>
    <p:sldId id="464" r:id="rId17"/>
    <p:sldId id="470" r:id="rId18"/>
    <p:sldId id="457" r:id="rId19"/>
    <p:sldId id="45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40"/>
    <p:restoredTop sz="95976"/>
  </p:normalViewPr>
  <p:slideViewPr>
    <p:cSldViewPr snapToGrid="0" snapToObjects="1">
      <p:cViewPr varScale="1">
        <p:scale>
          <a:sx n="97" d="100"/>
          <a:sy n="97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72348-C9CA-5D41-B455-E567A04392B6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76FAE-13AA-C845-AA9B-713E0721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6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AF17-CCFA-8043-9685-A186C1961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9C870-5448-EA40-94F5-BE0F09FC8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F6E82-4E17-8742-A8B3-8915B111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75618-7BAF-BE46-BD26-3F4EA831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B0FE2-BF20-D146-BCF3-65A32CA1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7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50BD-B1AD-5E4B-BCBB-B12294A8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8B767-2347-174C-992F-BB1EB21A4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72104-EFBB-1541-B593-278E7737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434D6-A0DB-8148-ADDD-E1509F75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57032-560F-9B45-9831-58886130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0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8CEA9-93D2-0C4A-A302-D34CF8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2846E-6E90-6E43-AC4A-CE300E604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E2287-FCD5-9E4C-ADCA-A8DA60E7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93624-14BF-0D45-8900-272C1AF7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8FBB7-CE5A-8949-9128-7D165962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1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1FF9F-C1A1-4944-A4BF-01D72575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B666-092B-E344-91CB-D050673A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D0ECE-C4B6-324D-8BBD-D009AEB4D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33CC-1B03-264B-9AF6-1CA6BF72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9D50A-95B9-D64D-B3EC-DE487130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7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70CA-C7A6-D642-8269-2969AA2F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AF989-824F-E04A-977B-787A1B6B3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0072D-2285-684B-B78D-49845AA0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0EDA-4D9D-2D49-A0BC-40E0A099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98851-27F5-314A-A07D-E62F3C82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7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2624-A623-CA40-8321-BF223B6D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8A76-47E9-8E4A-9D47-A031820C4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F921A-574F-7944-B9C8-448A64E09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8AA85-E19C-AD41-AA98-C2B60D14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FACE9-0989-1040-98D7-9D52AC15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2EF42-4E36-524A-8B0E-0AE1B768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0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4F91-15CB-3B48-8CED-03A37325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8D92B-2CCE-A349-A491-FE1342173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7BCF3-2EF9-EE49-A14F-C106FCB34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387E8-4400-1C49-9803-B0A00CED5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676EF-B5FF-2C49-89F7-10DBC8D65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7C8C95-A4F2-B049-B476-657CDB5B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862D0D-6F70-6D40-90E6-15DA27D1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F7AAF-A051-4A44-A8E4-F2E266C0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336D-01CC-B94D-8ACF-85117040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5BFA2-E3CC-CA46-B5B4-9547A13D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E2FD0-5E88-1C42-BBD8-F2B8AFF3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D6568-7E1E-EC4D-ADCC-046CB8BD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4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B3247-5D72-B843-AE1D-541B3D6B0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9D2DF-FE25-D040-BAD9-3DF2E32ED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E9AD-0523-C14D-8EE4-67BB7B98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3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BE96-BA3A-3042-B0EC-E9FD3FE9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2122A-2419-2B48-9E4B-7778B4ED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008-63B4-7048-B3EF-3BB635388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13212-E55C-AC43-A87E-E174EF5D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A6C7D-B27D-CF4D-A2C0-37633EEE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66DC1-04D2-FD4B-88B3-B8803F66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0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3B8D-4360-BB4F-9A95-D013787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04366-79CB-2F4B-979F-7B790C1D1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D0917-C2BB-174D-8D92-171619F68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E41C-4952-A446-8B14-E9828449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9043B-3902-7441-81F1-A3650908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AF136-B3BD-C449-BA2D-408A12DC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2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3E110-E3EF-D142-AD4A-DF6D6A77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CEFD2-DE38-1448-A2B2-015564B14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ED7C-EA84-1144-A9D4-24DCA7364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620-EC45-294C-8B7D-C1E9D6865FC9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03AA1-4C64-FF46-B39F-494377F12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C7C4-04D8-C14D-A622-4485B15C6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1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kDzSZfWFAQ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iA788usYNW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l palaeotemps.svg">
            <a:extLst>
              <a:ext uri="{FF2B5EF4-FFF2-40B4-BE49-F238E27FC236}">
                <a16:creationId xmlns:a16="http://schemas.microsoft.com/office/drawing/2014/main" id="{0E4D0B87-BC6C-E44D-8B89-CFB1C7DE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162046" y="1821061"/>
            <a:ext cx="11632557" cy="3017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93D195-1465-9F40-956A-DCB7216EA0E8}"/>
              </a:ext>
            </a:extLst>
          </p:cNvPr>
          <p:cNvCxnSpPr>
            <a:cxnSpLocks/>
          </p:cNvCxnSpPr>
          <p:nvPr/>
        </p:nvCxnSpPr>
        <p:spPr>
          <a:xfrm flipV="1">
            <a:off x="750107" y="3112740"/>
            <a:ext cx="10456433" cy="45063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8E6EEF18-3A47-504A-93BE-134EDC2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922" y="262533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Hothouse Earth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6F696AB0-C054-1B40-8AF9-7B2ECE68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84" y="3167189"/>
            <a:ext cx="202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Icehouse Earth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81A157-F159-784F-BE34-71252DCD57E4}"/>
              </a:ext>
            </a:extLst>
          </p:cNvPr>
          <p:cNvSpPr txBox="1"/>
          <p:nvPr/>
        </p:nvSpPr>
        <p:spPr>
          <a:xfrm>
            <a:off x="559398" y="1140854"/>
            <a:ext cx="1163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Past 											   Present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55 million years ago, Hothouse Earth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84F75-D745-8E4D-982B-241EF46DF4FB}"/>
              </a:ext>
            </a:extLst>
          </p:cNvPr>
          <p:cNvSpPr/>
          <p:nvPr/>
        </p:nvSpPr>
        <p:spPr>
          <a:xfrm>
            <a:off x="2964522" y="1757239"/>
            <a:ext cx="797252" cy="2176041"/>
          </a:xfrm>
          <a:prstGeom prst="round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9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FC06-B360-AF48-8EAA-AFB9578179E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46863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Climate amplification in the Pleistocene</a:t>
            </a:r>
          </a:p>
          <a:p>
            <a:endParaRPr lang="en-US" sz="2400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4FFE2-7981-F84C-9C67-BFCD91109C85}"/>
              </a:ext>
            </a:extLst>
          </p:cNvPr>
          <p:cNvSpPr txBox="1"/>
          <p:nvPr/>
        </p:nvSpPr>
        <p:spPr>
          <a:xfrm>
            <a:off x="7331096" y="1895204"/>
            <a:ext cx="4860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fact that temperature, CO</a:t>
            </a:r>
            <a:r>
              <a:rPr lang="en-US" sz="2400" baseline="-25000" dirty="0"/>
              <a:t>2</a:t>
            </a:r>
            <a:r>
              <a:rPr lang="en-US" sz="2400" dirty="0"/>
              <a:t>, and CH</a:t>
            </a:r>
            <a:r>
              <a:rPr lang="en-US" sz="2400" baseline="-25000" dirty="0"/>
              <a:t>4</a:t>
            </a:r>
            <a:r>
              <a:rPr lang="en-US" sz="2400" dirty="0"/>
              <a:t> are in very tight correlation suggests a positive feedback loop, like </a:t>
            </a:r>
            <a:r>
              <a:rPr lang="en-US" sz="2400" b="1" dirty="0"/>
              <a:t>power steering in an automobile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Over the last few million years, </a:t>
            </a:r>
            <a:r>
              <a:rPr lang="en-US" sz="2400" b="1" dirty="0" err="1"/>
              <a:t>Milankovich</a:t>
            </a:r>
            <a:r>
              <a:rPr lang="en-US" sz="2400" b="1" dirty="0"/>
              <a:t> wobbling is driving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Now, </a:t>
            </a:r>
            <a:r>
              <a:rPr lang="en-US" sz="2400" b="1" dirty="0"/>
              <a:t>human emissions are driving</a:t>
            </a:r>
            <a:r>
              <a:rPr lang="en-US" sz="2400" dirty="0"/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C41AFF-DA5E-1C44-9AA3-C2F76F3F7290}"/>
              </a:ext>
            </a:extLst>
          </p:cNvPr>
          <p:cNvGrpSpPr/>
          <p:nvPr/>
        </p:nvGrpSpPr>
        <p:grpSpPr>
          <a:xfrm>
            <a:off x="314738" y="1092494"/>
            <a:ext cx="8200913" cy="5015644"/>
            <a:chOff x="1004898" y="1598053"/>
            <a:chExt cx="8200913" cy="50156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898" y="1884153"/>
              <a:ext cx="7016358" cy="47295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12AB3C-1641-054B-9A38-5686D8977410}"/>
                </a:ext>
              </a:extLst>
            </p:cNvPr>
            <p:cNvSpPr txBox="1"/>
            <p:nvPr/>
          </p:nvSpPr>
          <p:spPr>
            <a:xfrm>
              <a:off x="1004898" y="1598053"/>
              <a:ext cx="8200913" cy="37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Present 						             Past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66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C41AFF-DA5E-1C44-9AA3-C2F76F3F7290}"/>
              </a:ext>
            </a:extLst>
          </p:cNvPr>
          <p:cNvGrpSpPr/>
          <p:nvPr/>
        </p:nvGrpSpPr>
        <p:grpSpPr>
          <a:xfrm>
            <a:off x="314738" y="1092494"/>
            <a:ext cx="8200913" cy="5015644"/>
            <a:chOff x="1004898" y="1598053"/>
            <a:chExt cx="8200913" cy="50156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898" y="1884153"/>
              <a:ext cx="7016358" cy="47295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12AB3C-1641-054B-9A38-5686D8977410}"/>
                </a:ext>
              </a:extLst>
            </p:cNvPr>
            <p:cNvSpPr txBox="1"/>
            <p:nvPr/>
          </p:nvSpPr>
          <p:spPr>
            <a:xfrm>
              <a:off x="1004898" y="1598053"/>
              <a:ext cx="8200913" cy="37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Present 						             Past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38EAA57-F43D-3343-8871-71F8EF24265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46863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Questions for climate modelers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DBB8A-9D68-1649-8BA4-36FC9356E13D}"/>
              </a:ext>
            </a:extLst>
          </p:cNvPr>
          <p:cNvSpPr txBox="1"/>
          <p:nvPr/>
        </p:nvSpPr>
        <p:spPr>
          <a:xfrm>
            <a:off x="7331097" y="1720840"/>
            <a:ext cx="48609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</a:t>
            </a:r>
            <a:r>
              <a:rPr lang="en-US" sz="2400" dirty="0" err="1"/>
              <a:t>kinda</a:t>
            </a:r>
            <a:r>
              <a:rPr lang="en-US" sz="2400" dirty="0"/>
              <a:t> leads us to two fundamental questions: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latin typeface="Times" pitchFamily="2" charset="0"/>
              </a:rPr>
              <a:t>Do we have the amplification (feedback) right?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itchFamily="2" charset="0"/>
              </a:rPr>
              <a:t>Mechanism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itchFamily="2" charset="0"/>
              </a:rPr>
              <a:t>Parameterization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itchFamily="2" charset="0"/>
              </a:rPr>
              <a:t>Implementation (algorithm)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latin typeface="Times" pitchFamily="2" charset="0"/>
              </a:rPr>
              <a:t>What exactly are we trying to represent?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113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B4FFE2-7981-F84C-9C67-BFCD91109C85}"/>
              </a:ext>
            </a:extLst>
          </p:cNvPr>
          <p:cNvSpPr txBox="1"/>
          <p:nvPr/>
        </p:nvSpPr>
        <p:spPr>
          <a:xfrm>
            <a:off x="7331097" y="1720840"/>
            <a:ext cx="48609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</a:t>
            </a:r>
            <a:r>
              <a:rPr lang="en-US" sz="2400" dirty="0" err="1"/>
              <a:t>kinda</a:t>
            </a:r>
            <a:r>
              <a:rPr lang="en-US" sz="2400" dirty="0"/>
              <a:t> leads us to two fundamental questions: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solidFill>
                  <a:srgbClr val="FF0000"/>
                </a:solidFill>
                <a:latin typeface="Times" pitchFamily="2" charset="0"/>
              </a:rPr>
              <a:t>Do we have the amplification (feedback) right?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latin typeface="Times" pitchFamily="2" charset="0"/>
              </a:rPr>
              <a:t>Mechanism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latin typeface="Times" pitchFamily="2" charset="0"/>
              </a:rPr>
              <a:t>Parameterization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latin typeface="Times" pitchFamily="2" charset="0"/>
              </a:rPr>
              <a:t>Implementation (algorithm)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latin typeface="Times" pitchFamily="2" charset="0"/>
              </a:rPr>
              <a:t>What exactly are we trying to represent?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C41AFF-DA5E-1C44-9AA3-C2F76F3F7290}"/>
              </a:ext>
            </a:extLst>
          </p:cNvPr>
          <p:cNvGrpSpPr/>
          <p:nvPr/>
        </p:nvGrpSpPr>
        <p:grpSpPr>
          <a:xfrm>
            <a:off x="314738" y="1092494"/>
            <a:ext cx="8200913" cy="5015644"/>
            <a:chOff x="1004898" y="1598053"/>
            <a:chExt cx="8200913" cy="50156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898" y="1884153"/>
              <a:ext cx="7016358" cy="47295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12AB3C-1641-054B-9A38-5686D8977410}"/>
                </a:ext>
              </a:extLst>
            </p:cNvPr>
            <p:cNvSpPr txBox="1"/>
            <p:nvPr/>
          </p:nvSpPr>
          <p:spPr>
            <a:xfrm>
              <a:off x="1004898" y="1598053"/>
              <a:ext cx="8200913" cy="37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Present 						             Past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38EAA57-F43D-3343-8871-71F8EF24265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46863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Questions for climate modelers</a:t>
            </a:r>
          </a:p>
        </p:txBody>
      </p:sp>
    </p:spTree>
    <p:extLst>
      <p:ext uri="{BB962C8B-B14F-4D97-AF65-F5344CB8AC3E}">
        <p14:creationId xmlns:p14="http://schemas.microsoft.com/office/powerpoint/2010/main" val="206158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:a16="http://schemas.microsoft.com/office/drawing/2014/main" id="{A2C1AFDB-F009-B445-A0C9-90DFD34CC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4"/>
          <a:stretch/>
        </p:blipFill>
        <p:spPr bwMode="auto">
          <a:xfrm>
            <a:off x="91442" y="1668780"/>
            <a:ext cx="4148402" cy="285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39027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Do we have the right amplification mechanisms?</a:t>
            </a:r>
          </a:p>
        </p:txBody>
      </p:sp>
      <p:pic>
        <p:nvPicPr>
          <p:cNvPr id="11" name="Picture 2" descr="Schematic for a Climate Model">
            <a:extLst>
              <a:ext uri="{FF2B5EF4-FFF2-40B4-BE49-F238E27FC236}">
                <a16:creationId xmlns:a16="http://schemas.microsoft.com/office/drawing/2014/main" id="{A26AFC1D-CCD1-0941-9B42-5D137888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14399"/>
            <a:ext cx="530423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96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782F63C-133B-AD42-BC5C-F5E3B54CE232}"/>
              </a:ext>
            </a:extLst>
          </p:cNvPr>
          <p:cNvGrpSpPr/>
          <p:nvPr/>
        </p:nvGrpSpPr>
        <p:grpSpPr>
          <a:xfrm>
            <a:off x="5939883" y="2483446"/>
            <a:ext cx="6252117" cy="4374554"/>
            <a:chOff x="6096000" y="1064415"/>
            <a:chExt cx="6252117" cy="43745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37132C-F673-0E49-A204-E47B3C59B9A3}"/>
                </a:ext>
              </a:extLst>
            </p:cNvPr>
            <p:cNvGrpSpPr/>
            <p:nvPr/>
          </p:nvGrpSpPr>
          <p:grpSpPr>
            <a:xfrm>
              <a:off x="6096000" y="1064415"/>
              <a:ext cx="5832739" cy="4374554"/>
              <a:chOff x="6004560" y="1798795"/>
              <a:chExt cx="5832739" cy="4374554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DDF2FB03-75BE-F44A-811B-7DAA2EB26A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4560" y="1798795"/>
                <a:ext cx="5832739" cy="4374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568667-6781-124F-9B3D-CD87EF0C68FB}"/>
                  </a:ext>
                </a:extLst>
              </p:cNvPr>
              <p:cNvSpPr txBox="1"/>
              <p:nvPr/>
            </p:nvSpPr>
            <p:spPr>
              <a:xfrm>
                <a:off x="7710550" y="5155995"/>
                <a:ext cx="38837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Floor</a:t>
                </a:r>
                <a:r>
                  <a:rPr lang="en-US" sz="2000" dirty="0"/>
                  <a:t>: bottoms out at 0.27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3DFD85-904E-3249-9A73-5D2BD3AAA975}"/>
                  </a:ext>
                </a:extLst>
              </p:cNvPr>
              <p:cNvSpPr txBox="1"/>
              <p:nvPr/>
            </p:nvSpPr>
            <p:spPr>
              <a:xfrm>
                <a:off x="8229600" y="2262825"/>
                <a:ext cx="32047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Preindustrial albedo is 0.3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51D9-8152-F34B-97F4-DBFA50590635}"/>
                </a:ext>
              </a:extLst>
            </p:cNvPr>
            <p:cNvSpPr txBox="1"/>
            <p:nvPr/>
          </p:nvSpPr>
          <p:spPr>
            <a:xfrm>
              <a:off x="9476715" y="2332963"/>
              <a:ext cx="287140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Transition temperature: </a:t>
              </a:r>
            </a:p>
            <a:p>
              <a:r>
                <a:rPr lang="en-US" sz="2000" dirty="0"/>
                <a:t>½ -complete when </a:t>
              </a:r>
              <a:r>
                <a:rPr lang="en-US" sz="2000" dirty="0" err="1"/>
                <a:t>T_anomaly</a:t>
              </a:r>
              <a:r>
                <a:rPr lang="en-US" sz="2000" dirty="0"/>
                <a:t> is +3</a:t>
              </a:r>
              <a:r>
                <a:rPr lang="en-US" sz="2000" baseline="30000" dirty="0"/>
                <a:t>o</a:t>
              </a:r>
              <a:r>
                <a:rPr lang="en-US" sz="2000" dirty="0"/>
                <a:t>C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393604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 err="1">
                <a:latin typeface="+mn-lt"/>
              </a:rPr>
              <a:t>Diagnose_albedo</a:t>
            </a:r>
            <a:endParaRPr lang="en-US" altLang="en-US" sz="2400" b="1" dirty="0"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5EA237-425F-2C28-8D2D-DD898651DDD7}"/>
              </a:ext>
            </a:extLst>
          </p:cNvPr>
          <p:cNvGrpSpPr/>
          <p:nvPr/>
        </p:nvGrpSpPr>
        <p:grpSpPr>
          <a:xfrm>
            <a:off x="91442" y="1668780"/>
            <a:ext cx="4148402" cy="2858616"/>
            <a:chOff x="91442" y="1668780"/>
            <a:chExt cx="4148402" cy="2858616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4CD3429-C8D8-4480-1911-6E87207CF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74"/>
            <a:stretch/>
          </p:blipFill>
          <p:spPr bwMode="auto">
            <a:xfrm>
              <a:off x="91442" y="1668780"/>
              <a:ext cx="4148402" cy="285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54A0F8EA-25CD-D340-80B8-C2169E4F0ADB}"/>
                </a:ext>
              </a:extLst>
            </p:cNvPr>
            <p:cNvSpPr/>
            <p:nvPr/>
          </p:nvSpPr>
          <p:spPr>
            <a:xfrm>
              <a:off x="1216660" y="2268220"/>
              <a:ext cx="2274569" cy="1688782"/>
            </a:xfrm>
            <a:prstGeom prst="arc">
              <a:avLst>
                <a:gd name="adj1" fmla="val 19547425"/>
                <a:gd name="adj2" fmla="val 6275628"/>
              </a:avLst>
            </a:prstGeom>
            <a:ln w="127000">
              <a:solidFill>
                <a:srgbClr val="FF0000">
                  <a:alpha val="53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3849C2-DC5A-9348-95EA-9D636E8EE9F4}"/>
              </a:ext>
            </a:extLst>
          </p:cNvPr>
          <p:cNvSpPr txBox="1"/>
          <p:nvPr/>
        </p:nvSpPr>
        <p:spPr>
          <a:xfrm>
            <a:off x="91441" y="561893"/>
            <a:ext cx="614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+mn-lt"/>
              </a:rPr>
              <a:t>T_anomaly</a:t>
            </a:r>
            <a:r>
              <a:rPr lang="en-US" sz="2400" b="1" dirty="0">
                <a:latin typeface="+mn-lt"/>
              </a:rPr>
              <a:t> =&gt; </a:t>
            </a:r>
          </a:p>
          <a:p>
            <a:r>
              <a:rPr lang="en-US" sz="2400" b="1" dirty="0">
                <a:latin typeface="+mn-lt"/>
              </a:rPr>
              <a:t>albedo reduction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C1DC1-B1CB-180A-1F86-621096D7C556}"/>
              </a:ext>
            </a:extLst>
          </p:cNvPr>
          <p:cNvSpPr txBox="1"/>
          <p:nvPr/>
        </p:nvSpPr>
        <p:spPr>
          <a:xfrm>
            <a:off x="7009249" y="3932396"/>
            <a:ext cx="23113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Transition Interval: about 1</a:t>
            </a:r>
            <a:r>
              <a:rPr lang="en-US" sz="2000" baseline="30000" dirty="0"/>
              <a:t>o</a:t>
            </a:r>
            <a:r>
              <a:rPr lang="en-US" sz="2000" dirty="0"/>
              <a:t>C to go from 80% to 20%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8B1EE6-C49A-3DC0-24FD-D73E076F5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025" y="114655"/>
            <a:ext cx="8294371" cy="23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782F63C-133B-AD42-BC5C-F5E3B54CE232}"/>
              </a:ext>
            </a:extLst>
          </p:cNvPr>
          <p:cNvGrpSpPr/>
          <p:nvPr/>
        </p:nvGrpSpPr>
        <p:grpSpPr>
          <a:xfrm>
            <a:off x="5939883" y="2483446"/>
            <a:ext cx="6252117" cy="4374554"/>
            <a:chOff x="6096000" y="1064415"/>
            <a:chExt cx="6252117" cy="43745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37132C-F673-0E49-A204-E47B3C59B9A3}"/>
                </a:ext>
              </a:extLst>
            </p:cNvPr>
            <p:cNvGrpSpPr/>
            <p:nvPr/>
          </p:nvGrpSpPr>
          <p:grpSpPr>
            <a:xfrm>
              <a:off x="6096000" y="1064415"/>
              <a:ext cx="5832739" cy="4374554"/>
              <a:chOff x="6004560" y="1798795"/>
              <a:chExt cx="5832739" cy="4374554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DDF2FB03-75BE-F44A-811B-7DAA2EB26A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4560" y="1798795"/>
                <a:ext cx="5832739" cy="4374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568667-6781-124F-9B3D-CD87EF0C68FB}"/>
                  </a:ext>
                </a:extLst>
              </p:cNvPr>
              <p:cNvSpPr txBox="1"/>
              <p:nvPr/>
            </p:nvSpPr>
            <p:spPr>
              <a:xfrm>
                <a:off x="7710550" y="5155995"/>
                <a:ext cx="38837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Floor</a:t>
                </a:r>
                <a:r>
                  <a:rPr lang="en-US" sz="2000" dirty="0"/>
                  <a:t>: bottoms out at 0.27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3DFD85-904E-3249-9A73-5D2BD3AAA975}"/>
                  </a:ext>
                </a:extLst>
              </p:cNvPr>
              <p:cNvSpPr txBox="1"/>
              <p:nvPr/>
            </p:nvSpPr>
            <p:spPr>
              <a:xfrm>
                <a:off x="8229600" y="2262825"/>
                <a:ext cx="32047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Preindustrial albedo is 0.3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51D9-8152-F34B-97F4-DBFA50590635}"/>
                </a:ext>
              </a:extLst>
            </p:cNvPr>
            <p:cNvSpPr txBox="1"/>
            <p:nvPr/>
          </p:nvSpPr>
          <p:spPr>
            <a:xfrm>
              <a:off x="9476715" y="2332963"/>
              <a:ext cx="287140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Transition temperature: </a:t>
              </a:r>
            </a:p>
            <a:p>
              <a:r>
                <a:rPr lang="en-US" sz="2000" dirty="0"/>
                <a:t>½ -complete when </a:t>
              </a:r>
              <a:r>
                <a:rPr lang="en-US" sz="2000" dirty="0" err="1"/>
                <a:t>T_anomaly</a:t>
              </a:r>
              <a:r>
                <a:rPr lang="en-US" sz="2000" dirty="0"/>
                <a:t> is +3</a:t>
              </a:r>
              <a:r>
                <a:rPr lang="en-US" sz="2000" baseline="30000" dirty="0"/>
                <a:t>o</a:t>
              </a:r>
              <a:r>
                <a:rPr lang="en-US" sz="2000" dirty="0"/>
                <a:t>C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393604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 err="1">
                <a:latin typeface="+mn-lt"/>
              </a:rPr>
              <a:t>Diagnose_albedo</a:t>
            </a:r>
            <a:endParaRPr lang="en-US" altLang="en-US" sz="2400" b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849C2-DC5A-9348-95EA-9D636E8EE9F4}"/>
              </a:ext>
            </a:extLst>
          </p:cNvPr>
          <p:cNvSpPr txBox="1"/>
          <p:nvPr/>
        </p:nvSpPr>
        <p:spPr>
          <a:xfrm>
            <a:off x="91441" y="561893"/>
            <a:ext cx="614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+mn-lt"/>
              </a:rPr>
              <a:t>T_anomaly</a:t>
            </a:r>
            <a:r>
              <a:rPr lang="en-US" sz="2400" b="1" dirty="0">
                <a:latin typeface="+mn-lt"/>
              </a:rPr>
              <a:t> =&gt; </a:t>
            </a:r>
          </a:p>
          <a:p>
            <a:r>
              <a:rPr lang="en-US" sz="2400" b="1" dirty="0">
                <a:latin typeface="+mn-lt"/>
              </a:rPr>
              <a:t>albedo reduction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C1DC1-B1CB-180A-1F86-621096D7C556}"/>
              </a:ext>
            </a:extLst>
          </p:cNvPr>
          <p:cNvSpPr txBox="1"/>
          <p:nvPr/>
        </p:nvSpPr>
        <p:spPr>
          <a:xfrm>
            <a:off x="7009249" y="3932396"/>
            <a:ext cx="23113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Transition Interval: about 1</a:t>
            </a:r>
            <a:r>
              <a:rPr lang="en-US" sz="2000" baseline="30000" dirty="0"/>
              <a:t>o</a:t>
            </a:r>
            <a:r>
              <a:rPr lang="en-US" sz="2000" dirty="0"/>
              <a:t>C to go from 80% to 20%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AE6F1-2A7C-7E1E-A415-B64F23B7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25" y="114655"/>
            <a:ext cx="8294371" cy="232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2956F-1FC5-8C67-B6F2-8BA949AF8135}"/>
              </a:ext>
            </a:extLst>
          </p:cNvPr>
          <p:cNvSpPr txBox="1"/>
          <p:nvPr/>
        </p:nvSpPr>
        <p:spPr>
          <a:xfrm>
            <a:off x="9863" y="4493225"/>
            <a:ext cx="59473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2005, the CERES Science Team reported Earth’s shortwave albedo had been steadily declining at a rate of </a:t>
            </a:r>
            <a:r>
              <a:rPr lang="en-US" b="1" dirty="0"/>
              <a:t>0.0006/year</a:t>
            </a:r>
            <a:r>
              <a:rPr lang="en-US" dirty="0"/>
              <a:t>, a rate that would lower albedo to </a:t>
            </a:r>
            <a:r>
              <a:rPr lang="en-US" b="1" dirty="0"/>
              <a:t>0.27</a:t>
            </a:r>
            <a:r>
              <a:rPr lang="en-US" dirty="0"/>
              <a:t> by </a:t>
            </a:r>
            <a:r>
              <a:rPr lang="en-US" b="1" dirty="0"/>
              <a:t>2050 </a:t>
            </a:r>
            <a:r>
              <a:rPr lang="en-US" dirty="0"/>
              <a:t>or so.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1A72A-0697-9B22-D152-D48B7438F2A9}"/>
              </a:ext>
            </a:extLst>
          </p:cNvPr>
          <p:cNvSpPr txBox="1"/>
          <p:nvPr/>
        </p:nvSpPr>
        <p:spPr>
          <a:xfrm>
            <a:off x="625858" y="6497124"/>
            <a:ext cx="37018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earthobservatory.nasa.gov</a:t>
            </a:r>
            <a:r>
              <a:rPr lang="en-US" sz="1000" dirty="0"/>
              <a:t>/images/5484/earths-albedo-in-decline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EC4929-75AC-20C2-B2B1-AA0B8B3E9251}"/>
              </a:ext>
            </a:extLst>
          </p:cNvPr>
          <p:cNvGrpSpPr/>
          <p:nvPr/>
        </p:nvGrpSpPr>
        <p:grpSpPr>
          <a:xfrm>
            <a:off x="91442" y="1668780"/>
            <a:ext cx="4148402" cy="2858616"/>
            <a:chOff x="91442" y="1668780"/>
            <a:chExt cx="4148402" cy="285861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074DFBF-9EE5-355C-C5B6-B7175C61B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74"/>
            <a:stretch/>
          </p:blipFill>
          <p:spPr bwMode="auto">
            <a:xfrm>
              <a:off x="91442" y="1668780"/>
              <a:ext cx="4148402" cy="285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2CDC93E-F1DF-D249-3D78-CA64ED4A5042}"/>
                </a:ext>
              </a:extLst>
            </p:cNvPr>
            <p:cNvSpPr/>
            <p:nvPr/>
          </p:nvSpPr>
          <p:spPr>
            <a:xfrm>
              <a:off x="1216660" y="2268220"/>
              <a:ext cx="2274569" cy="1688782"/>
            </a:xfrm>
            <a:prstGeom prst="arc">
              <a:avLst>
                <a:gd name="adj1" fmla="val 19547425"/>
                <a:gd name="adj2" fmla="val 6275628"/>
              </a:avLst>
            </a:prstGeom>
            <a:ln w="127000">
              <a:solidFill>
                <a:srgbClr val="FF0000">
                  <a:alpha val="53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94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64FD5E-DF70-6448-83DD-E9D1EB490E17}"/>
              </a:ext>
            </a:extLst>
          </p:cNvPr>
          <p:cNvGrpSpPr/>
          <p:nvPr/>
        </p:nvGrpSpPr>
        <p:grpSpPr>
          <a:xfrm>
            <a:off x="5292090" y="2065393"/>
            <a:ext cx="6324600" cy="4743450"/>
            <a:chOff x="5292090" y="1150993"/>
            <a:chExt cx="6324600" cy="4743450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73558064-A2E1-7045-BE5A-B9F0B8620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90" y="1150993"/>
              <a:ext cx="6324600" cy="474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5FD41C-7E10-0F40-B3D6-86EDFE1AB365}"/>
                </a:ext>
              </a:extLst>
            </p:cNvPr>
            <p:cNvSpPr txBox="1"/>
            <p:nvPr/>
          </p:nvSpPr>
          <p:spPr>
            <a:xfrm>
              <a:off x="6867893" y="1743678"/>
              <a:ext cx="24186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Temperature is high when albedo is low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52EA1A-A06A-D043-B57D-19DA513E0E1F}"/>
                </a:ext>
              </a:extLst>
            </p:cNvPr>
            <p:cNvSpPr txBox="1"/>
            <p:nvPr/>
          </p:nvSpPr>
          <p:spPr>
            <a:xfrm>
              <a:off x="7808963" y="4542889"/>
              <a:ext cx="24186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Temperature is low when albedo is high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307205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400" b="1" dirty="0" err="1">
                <a:latin typeface="+mn-lt"/>
              </a:rPr>
              <a:t>Diagnose_Delta_T_from_albedo</a:t>
            </a:r>
            <a:endParaRPr lang="en-US" altLang="en-US" sz="24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4DAC9E-4384-CC54-E64E-FC9A4A4480B9}"/>
              </a:ext>
            </a:extLst>
          </p:cNvPr>
          <p:cNvGrpSpPr/>
          <p:nvPr/>
        </p:nvGrpSpPr>
        <p:grpSpPr>
          <a:xfrm>
            <a:off x="91442" y="1668780"/>
            <a:ext cx="4148402" cy="2858616"/>
            <a:chOff x="91442" y="1668780"/>
            <a:chExt cx="4148402" cy="2858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F62475-E598-5D79-04ED-1BE5D7254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74"/>
            <a:stretch/>
          </p:blipFill>
          <p:spPr bwMode="auto">
            <a:xfrm>
              <a:off x="91442" y="1668780"/>
              <a:ext cx="4148402" cy="285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2442710-5882-C04C-87EF-9D04BC1A3234}"/>
                </a:ext>
              </a:extLst>
            </p:cNvPr>
            <p:cNvSpPr/>
            <p:nvPr/>
          </p:nvSpPr>
          <p:spPr>
            <a:xfrm>
              <a:off x="983984" y="2330608"/>
              <a:ext cx="2274569" cy="1688782"/>
            </a:xfrm>
            <a:prstGeom prst="arc">
              <a:avLst>
                <a:gd name="adj1" fmla="val 8248730"/>
                <a:gd name="adj2" fmla="val 13924779"/>
              </a:avLst>
            </a:prstGeom>
            <a:ln w="127000">
              <a:solidFill>
                <a:schemeClr val="accent2">
                  <a:alpha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1646FB-A278-6A4F-9D3D-FB1E31B5D858}"/>
              </a:ext>
            </a:extLst>
          </p:cNvPr>
          <p:cNvSpPr txBox="1"/>
          <p:nvPr/>
        </p:nvSpPr>
        <p:spPr>
          <a:xfrm>
            <a:off x="91441" y="573822"/>
            <a:ext cx="307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Albedo reduction =&gt; </a:t>
            </a:r>
            <a:r>
              <a:rPr lang="en-US" sz="2400" b="1" dirty="0" err="1"/>
              <a:t>T_anomaly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518F0-3CB3-C7DE-A90A-E92D86ECC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758" y="156865"/>
            <a:ext cx="7772400" cy="16495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97F8A8-C5D7-06A5-69E4-7C6B365BE487}"/>
              </a:ext>
            </a:extLst>
          </p:cNvPr>
          <p:cNvSpPr txBox="1"/>
          <p:nvPr/>
        </p:nvSpPr>
        <p:spPr>
          <a:xfrm>
            <a:off x="86361" y="5051630"/>
            <a:ext cx="4892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radiative balance modeling earlier said every reduction of 0.01 in albedo will lead to +1</a:t>
            </a:r>
            <a:r>
              <a:rPr lang="en-US" baseline="30000" dirty="0"/>
              <a:t>o</a:t>
            </a:r>
            <a:r>
              <a:rPr lang="en-US" dirty="0"/>
              <a:t>C. </a:t>
            </a:r>
          </a:p>
        </p:txBody>
      </p:sp>
    </p:spTree>
    <p:extLst>
      <p:ext uri="{BB962C8B-B14F-4D97-AF65-F5344CB8AC3E}">
        <p14:creationId xmlns:p14="http://schemas.microsoft.com/office/powerpoint/2010/main" val="3500377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269793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>
                <a:latin typeface="+mn-lt"/>
              </a:rPr>
              <a:t>Taken together, this constitutes a feedback loop</a:t>
            </a:r>
            <a:endParaRPr lang="en-US" altLang="en-US" sz="2400" b="1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E632B-2D13-874C-9F7E-9D74393319A1}"/>
              </a:ext>
            </a:extLst>
          </p:cNvPr>
          <p:cNvSpPr/>
          <p:nvPr/>
        </p:nvSpPr>
        <p:spPr>
          <a:xfrm>
            <a:off x="2121268" y="7944719"/>
            <a:ext cx="5916344" cy="463550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2035D-543D-454A-B997-B0D63DBF9054}"/>
              </a:ext>
            </a:extLst>
          </p:cNvPr>
          <p:cNvSpPr/>
          <p:nvPr/>
        </p:nvSpPr>
        <p:spPr>
          <a:xfrm>
            <a:off x="1680210" y="10354442"/>
            <a:ext cx="5817870" cy="172880"/>
          </a:xfrm>
          <a:prstGeom prst="rect">
            <a:avLst/>
          </a:prstGeom>
          <a:solidFill>
            <a:schemeClr val="accent2">
              <a:alpha val="46000"/>
            </a:schemeClr>
          </a:solidFill>
          <a:ln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308A9-4B02-B146-91B4-5B6281A186EA}"/>
              </a:ext>
            </a:extLst>
          </p:cNvPr>
          <p:cNvSpPr txBox="1"/>
          <p:nvPr/>
        </p:nvSpPr>
        <p:spPr>
          <a:xfrm>
            <a:off x="3967223" y="485385"/>
            <a:ext cx="6665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implemented in </a:t>
            </a:r>
            <a:r>
              <a:rPr lang="en-US" sz="2400" b="1" dirty="0" err="1"/>
              <a:t>PropagateClimateState</a:t>
            </a:r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3C61D7-2F76-7F48-6D67-F63A2B4BF000}"/>
              </a:ext>
            </a:extLst>
          </p:cNvPr>
          <p:cNvGrpSpPr/>
          <p:nvPr/>
        </p:nvGrpSpPr>
        <p:grpSpPr>
          <a:xfrm>
            <a:off x="91442" y="1668780"/>
            <a:ext cx="4148402" cy="2858616"/>
            <a:chOff x="91442" y="1668780"/>
            <a:chExt cx="4148402" cy="28586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7769D7-6D33-BB50-E1F2-505F600EF033}"/>
                </a:ext>
              </a:extLst>
            </p:cNvPr>
            <p:cNvGrpSpPr/>
            <p:nvPr/>
          </p:nvGrpSpPr>
          <p:grpSpPr>
            <a:xfrm>
              <a:off x="91442" y="1668780"/>
              <a:ext cx="4148402" cy="2858616"/>
              <a:chOff x="91442" y="1668780"/>
              <a:chExt cx="4148402" cy="285861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1A0C0F2-4237-33B4-931A-13BD9C467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474"/>
              <a:stretch/>
            </p:blipFill>
            <p:spPr bwMode="auto">
              <a:xfrm>
                <a:off x="91442" y="1668780"/>
                <a:ext cx="4148402" cy="2858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F1A5B6A0-A8DC-BAE8-914F-CF57A304400A}"/>
                  </a:ext>
                </a:extLst>
              </p:cNvPr>
              <p:cNvSpPr/>
              <p:nvPr/>
            </p:nvSpPr>
            <p:spPr>
              <a:xfrm>
                <a:off x="983984" y="2330608"/>
                <a:ext cx="2274569" cy="1688782"/>
              </a:xfrm>
              <a:prstGeom prst="arc">
                <a:avLst>
                  <a:gd name="adj1" fmla="val 8248730"/>
                  <a:gd name="adj2" fmla="val 13924779"/>
                </a:avLst>
              </a:prstGeom>
              <a:ln w="127000">
                <a:solidFill>
                  <a:schemeClr val="accent2">
                    <a:alpha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25B71D80-802D-EB40-CDED-A139D5693951}"/>
                </a:ext>
              </a:extLst>
            </p:cNvPr>
            <p:cNvSpPr/>
            <p:nvPr/>
          </p:nvSpPr>
          <p:spPr>
            <a:xfrm>
              <a:off x="1216660" y="2268220"/>
              <a:ext cx="2274569" cy="1688782"/>
            </a:xfrm>
            <a:prstGeom prst="arc">
              <a:avLst>
                <a:gd name="adj1" fmla="val 19547425"/>
                <a:gd name="adj2" fmla="val 6275628"/>
              </a:avLst>
            </a:prstGeom>
            <a:ln w="127000">
              <a:solidFill>
                <a:srgbClr val="FF0000">
                  <a:alpha val="53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93F5B33-2AFF-0A67-3D1C-B0177D77E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48" b="36319"/>
          <a:stretch/>
        </p:blipFill>
        <p:spPr>
          <a:xfrm>
            <a:off x="4039716" y="923266"/>
            <a:ext cx="7995791" cy="8832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E0330B-D552-2931-83D4-ECE67E44D813}"/>
              </a:ext>
            </a:extLst>
          </p:cNvPr>
          <p:cNvSpPr txBox="1"/>
          <p:nvPr/>
        </p:nvSpPr>
        <p:spPr>
          <a:xfrm>
            <a:off x="5725555" y="1806539"/>
            <a:ext cx="325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...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21DD85-2588-0D1E-4269-B389A139E381}"/>
              </a:ext>
            </a:extLst>
          </p:cNvPr>
          <p:cNvSpPr txBox="1"/>
          <p:nvPr/>
        </p:nvSpPr>
        <p:spPr>
          <a:xfrm>
            <a:off x="5640629" y="2798545"/>
            <a:ext cx="325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...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DA0D46-96A7-3F19-DF7A-024A90F92421}"/>
              </a:ext>
            </a:extLst>
          </p:cNvPr>
          <p:cNvGrpSpPr/>
          <p:nvPr/>
        </p:nvGrpSpPr>
        <p:grpSpPr>
          <a:xfrm>
            <a:off x="4383770" y="2163550"/>
            <a:ext cx="5941805" cy="590772"/>
            <a:chOff x="4297781" y="1997790"/>
            <a:chExt cx="5941805" cy="5907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1C1977-3477-1D99-B2FE-CBC278276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7781" y="1997790"/>
              <a:ext cx="5941805" cy="590772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D12049-11B2-BE2E-2C0B-D2C42163A61F}"/>
                </a:ext>
              </a:extLst>
            </p:cNvPr>
            <p:cNvSpPr/>
            <p:nvPr/>
          </p:nvSpPr>
          <p:spPr>
            <a:xfrm>
              <a:off x="4297781" y="2028214"/>
              <a:ext cx="5941805" cy="528801"/>
            </a:xfrm>
            <a:prstGeom prst="rect">
              <a:avLst/>
            </a:prstGeom>
            <a:solidFill>
              <a:schemeClr val="accent2">
                <a:alpha val="46000"/>
              </a:schemeClr>
            </a:solidFill>
            <a:ln>
              <a:solidFill>
                <a:schemeClr val="accent1">
                  <a:shade val="50000"/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466D36-040A-66EC-47C1-38C2D2C125D1}"/>
              </a:ext>
            </a:extLst>
          </p:cNvPr>
          <p:cNvGrpSpPr/>
          <p:nvPr/>
        </p:nvGrpSpPr>
        <p:grpSpPr>
          <a:xfrm>
            <a:off x="4383770" y="3367583"/>
            <a:ext cx="7772400" cy="645082"/>
            <a:chOff x="4267202" y="2818053"/>
            <a:chExt cx="7772400" cy="6450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786CA35-5983-8309-6274-A03FA02E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2" y="2902996"/>
              <a:ext cx="7772400" cy="51591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C658C6-5320-A976-0FD4-3767AD881564}"/>
                </a:ext>
              </a:extLst>
            </p:cNvPr>
            <p:cNvSpPr/>
            <p:nvPr/>
          </p:nvSpPr>
          <p:spPr>
            <a:xfrm>
              <a:off x="4293788" y="2818053"/>
              <a:ext cx="7687774" cy="645082"/>
            </a:xfrm>
            <a:prstGeom prst="rect">
              <a:avLst/>
            </a:prstGeom>
            <a:solidFill>
              <a:srgbClr val="FF0000">
                <a:alpha val="46000"/>
              </a:srgbClr>
            </a:solidFill>
            <a:ln>
              <a:solidFill>
                <a:schemeClr val="accent1">
                  <a:shade val="50000"/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31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C41AFF-DA5E-1C44-9AA3-C2F76F3F7290}"/>
              </a:ext>
            </a:extLst>
          </p:cNvPr>
          <p:cNvGrpSpPr/>
          <p:nvPr/>
        </p:nvGrpSpPr>
        <p:grpSpPr>
          <a:xfrm>
            <a:off x="314738" y="1092494"/>
            <a:ext cx="8200913" cy="5015644"/>
            <a:chOff x="1004898" y="1598053"/>
            <a:chExt cx="8200913" cy="50156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898" y="1884153"/>
              <a:ext cx="7016358" cy="47295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12AB3C-1641-054B-9A38-5686D8977410}"/>
                </a:ext>
              </a:extLst>
            </p:cNvPr>
            <p:cNvSpPr txBox="1"/>
            <p:nvPr/>
          </p:nvSpPr>
          <p:spPr>
            <a:xfrm>
              <a:off x="1004898" y="1598053"/>
              <a:ext cx="8200913" cy="37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Present 						             Past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38EAA57-F43D-3343-8871-71F8EF24265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46863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Questions for us climate modelers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515C0-1935-044A-9C7C-41AEAAECFC90}"/>
              </a:ext>
            </a:extLst>
          </p:cNvPr>
          <p:cNvSpPr txBox="1"/>
          <p:nvPr/>
        </p:nvSpPr>
        <p:spPr>
          <a:xfrm>
            <a:off x="7331097" y="1720840"/>
            <a:ext cx="48609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</a:t>
            </a:r>
            <a:r>
              <a:rPr lang="en-US" sz="2400" dirty="0" err="1"/>
              <a:t>kinda</a:t>
            </a:r>
            <a:r>
              <a:rPr lang="en-US" sz="2400" dirty="0"/>
              <a:t> leads us to two fundamental questions: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latin typeface="Times" pitchFamily="2" charset="0"/>
              </a:rPr>
              <a:t>Do we have the amplification (feedback) right?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itchFamily="2" charset="0"/>
              </a:rPr>
              <a:t>Mechanism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itchFamily="2" charset="0"/>
              </a:rPr>
              <a:t>Parameterization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itchFamily="2" charset="0"/>
              </a:rPr>
              <a:t>Implementation (algorithm)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solidFill>
                  <a:srgbClr val="FF0000"/>
                </a:solidFill>
                <a:latin typeface="Times" pitchFamily="2" charset="0"/>
              </a:rPr>
              <a:t>What exactly are we trying to represent?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0445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721614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The problem of temporal variability</a:t>
            </a:r>
          </a:p>
        </p:txBody>
      </p:sp>
      <p:pic>
        <p:nvPicPr>
          <p:cNvPr id="5" name="Picture 2" descr="Schematic for a Climate Model">
            <a:extLst>
              <a:ext uri="{FF2B5EF4-FFF2-40B4-BE49-F238E27FC236}">
                <a16:creationId xmlns:a16="http://schemas.microsoft.com/office/drawing/2014/main" id="{86712BF2-EE9C-FF40-A5E1-B75468E4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24" y="914400"/>
            <a:ext cx="530423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obability Examples In Daily Life">
            <a:extLst>
              <a:ext uri="{FF2B5EF4-FFF2-40B4-BE49-F238E27FC236}">
                <a16:creationId xmlns:a16="http://schemas.microsoft.com/office/drawing/2014/main" id="{A9EFE9A5-382A-3349-B32A-341D6706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2" y="2449592"/>
            <a:ext cx="5595735" cy="29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4C89A-94C2-DD45-90B6-6D67F767FEC7}"/>
              </a:ext>
            </a:extLst>
          </p:cNvPr>
          <p:cNvSpPr txBox="1"/>
          <p:nvPr/>
        </p:nvSpPr>
        <p:spPr>
          <a:xfrm>
            <a:off x="290342" y="1143000"/>
            <a:ext cx="6316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We’ve seen a lot of </a:t>
            </a:r>
            <a:r>
              <a:rPr lang="en-US" sz="2400" b="1" dirty="0"/>
              <a:t>geographical</a:t>
            </a:r>
            <a:r>
              <a:rPr lang="en-US" sz="2400" dirty="0"/>
              <a:t> </a:t>
            </a:r>
            <a:r>
              <a:rPr lang="en-US" sz="2400" b="1" dirty="0"/>
              <a:t>variability</a:t>
            </a:r>
            <a:r>
              <a:rPr lang="en-US" sz="2400" dirty="0"/>
              <a:t> in the observational record (</a:t>
            </a:r>
            <a:r>
              <a:rPr lang="en-US" sz="2400" dirty="0" err="1"/>
              <a:t>EdGCM</a:t>
            </a:r>
            <a:r>
              <a:rPr lang="en-US" sz="2400" dirty="0"/>
              <a:t>). How about </a:t>
            </a:r>
            <a:r>
              <a:rPr lang="en-US" sz="2400" b="1" dirty="0"/>
              <a:t>temporal variability </a:t>
            </a:r>
            <a:r>
              <a:rPr lang="en-US" sz="2400" dirty="0"/>
              <a:t>at a given location?</a:t>
            </a:r>
          </a:p>
        </p:txBody>
      </p:sp>
    </p:spTree>
    <p:extLst>
      <p:ext uri="{BB962C8B-B14F-4D97-AF65-F5344CB8AC3E}">
        <p14:creationId xmlns:p14="http://schemas.microsoft.com/office/powerpoint/2010/main" val="43390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l palaeotemps.svg">
            <a:extLst>
              <a:ext uri="{FF2B5EF4-FFF2-40B4-BE49-F238E27FC236}">
                <a16:creationId xmlns:a16="http://schemas.microsoft.com/office/drawing/2014/main" id="{0E4D0B87-BC6C-E44D-8B89-CFB1C7DE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162046" y="1821061"/>
            <a:ext cx="11632557" cy="3017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93D195-1465-9F40-956A-DCB7216EA0E8}"/>
              </a:ext>
            </a:extLst>
          </p:cNvPr>
          <p:cNvCxnSpPr>
            <a:cxnSpLocks/>
          </p:cNvCxnSpPr>
          <p:nvPr/>
        </p:nvCxnSpPr>
        <p:spPr>
          <a:xfrm flipV="1">
            <a:off x="750107" y="3112740"/>
            <a:ext cx="10456433" cy="45063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8E6EEF18-3A47-504A-93BE-134EDC2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922" y="262533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Hothouse Earth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6F696AB0-C054-1B40-8AF9-7B2ECE68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84" y="3167189"/>
            <a:ext cx="202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Icehouse Earth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81A157-F159-784F-BE34-71252DCD57E4}"/>
              </a:ext>
            </a:extLst>
          </p:cNvPr>
          <p:cNvSpPr txBox="1"/>
          <p:nvPr/>
        </p:nvSpPr>
        <p:spPr>
          <a:xfrm>
            <a:off x="559398" y="1140854"/>
            <a:ext cx="1163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Past 											   Present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40E7A-89F9-1747-B829-EA71C5FFAB14}"/>
              </a:ext>
            </a:extLst>
          </p:cNvPr>
          <p:cNvSpPr txBox="1"/>
          <p:nvPr/>
        </p:nvSpPr>
        <p:spPr>
          <a:xfrm>
            <a:off x="5181755" y="5668233"/>
            <a:ext cx="371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Collision video</a:t>
            </a:r>
            <a:r>
              <a:rPr lang="en-US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Then, collision of India with Asia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A2908C7-0A99-954E-AAA3-CB6B4F6B3825}"/>
              </a:ext>
            </a:extLst>
          </p:cNvPr>
          <p:cNvSpPr/>
          <p:nvPr/>
        </p:nvSpPr>
        <p:spPr>
          <a:xfrm>
            <a:off x="2964522" y="1757239"/>
            <a:ext cx="797252" cy="2176041"/>
          </a:xfrm>
          <a:prstGeom prst="round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61FDD03-45A6-204D-B320-F7C42625F775}"/>
              </a:ext>
            </a:extLst>
          </p:cNvPr>
          <p:cNvSpPr/>
          <p:nvPr/>
        </p:nvSpPr>
        <p:spPr>
          <a:xfrm rot="5400000">
            <a:off x="6033769" y="2836015"/>
            <a:ext cx="347241" cy="489123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l palaeotemps.svg">
            <a:extLst>
              <a:ext uri="{FF2B5EF4-FFF2-40B4-BE49-F238E27FC236}">
                <a16:creationId xmlns:a16="http://schemas.microsoft.com/office/drawing/2014/main" id="{0E4D0B87-BC6C-E44D-8B89-CFB1C7DE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162046" y="1821061"/>
            <a:ext cx="11632557" cy="3017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93D195-1465-9F40-956A-DCB7216EA0E8}"/>
              </a:ext>
            </a:extLst>
          </p:cNvPr>
          <p:cNvCxnSpPr>
            <a:cxnSpLocks/>
          </p:cNvCxnSpPr>
          <p:nvPr/>
        </p:nvCxnSpPr>
        <p:spPr>
          <a:xfrm flipV="1">
            <a:off x="750107" y="3112740"/>
            <a:ext cx="10456433" cy="45063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8E6EEF18-3A47-504A-93BE-134EDC2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922" y="262533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Hothouse Earth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6F696AB0-C054-1B40-8AF9-7B2ECE68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84" y="3167189"/>
            <a:ext cx="202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Icehouse Earth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15072-2519-5E4C-B012-1812C8FC9907}"/>
              </a:ext>
            </a:extLst>
          </p:cNvPr>
          <p:cNvCxnSpPr>
            <a:cxnSpLocks/>
          </p:cNvCxnSpPr>
          <p:nvPr/>
        </p:nvCxnSpPr>
        <p:spPr>
          <a:xfrm flipV="1">
            <a:off x="1809903" y="3437681"/>
            <a:ext cx="2148639" cy="17114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1AB4E8-C68B-FB4B-96A0-A41203F95BC6}"/>
              </a:ext>
            </a:extLst>
          </p:cNvPr>
          <p:cNvSpPr txBox="1"/>
          <p:nvPr/>
        </p:nvSpPr>
        <p:spPr>
          <a:xfrm>
            <a:off x="309939" y="5077929"/>
            <a:ext cx="2345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Permanent ice in East Antarctic forms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81A157-F159-784F-BE34-71252DCD57E4}"/>
              </a:ext>
            </a:extLst>
          </p:cNvPr>
          <p:cNvSpPr txBox="1"/>
          <p:nvPr/>
        </p:nvSpPr>
        <p:spPr>
          <a:xfrm>
            <a:off x="559398" y="1140854"/>
            <a:ext cx="1163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Past 											   Present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EF6FA-246A-9A43-97D7-31C09E3A693E}"/>
              </a:ext>
            </a:extLst>
          </p:cNvPr>
          <p:cNvGrpSpPr/>
          <p:nvPr/>
        </p:nvGrpSpPr>
        <p:grpSpPr>
          <a:xfrm>
            <a:off x="6034446" y="1080311"/>
            <a:ext cx="3244593" cy="2576793"/>
            <a:chOff x="6034446" y="1080311"/>
            <a:chExt cx="3244593" cy="257679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EE1942-A88F-8B44-9817-A3E4673E4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446" y="1821061"/>
              <a:ext cx="945088" cy="183604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B8624A-35D0-3B43-A58E-2A4E992F0015}"/>
                </a:ext>
              </a:extLst>
            </p:cNvPr>
            <p:cNvSpPr/>
            <p:nvPr/>
          </p:nvSpPr>
          <p:spPr>
            <a:xfrm>
              <a:off x="6315920" y="1080311"/>
              <a:ext cx="29631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 ice sheet forms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Ice sheets formed and sea level dropped immensely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A2908C7-0A99-954E-AAA3-CB6B4F6B3825}"/>
              </a:ext>
            </a:extLst>
          </p:cNvPr>
          <p:cNvSpPr/>
          <p:nvPr/>
        </p:nvSpPr>
        <p:spPr>
          <a:xfrm>
            <a:off x="2964522" y="1757239"/>
            <a:ext cx="797252" cy="2176041"/>
          </a:xfrm>
          <a:prstGeom prst="round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1556A8-BD65-844B-BE68-222ABB1BE668}"/>
              </a:ext>
            </a:extLst>
          </p:cNvPr>
          <p:cNvGrpSpPr/>
          <p:nvPr/>
        </p:nvGrpSpPr>
        <p:grpSpPr>
          <a:xfrm>
            <a:off x="3761774" y="5108011"/>
            <a:ext cx="3310358" cy="1317603"/>
            <a:chOff x="3761774" y="5108011"/>
            <a:chExt cx="3310358" cy="1317603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A79A027A-B647-2D48-B592-B1F1F29A8535}"/>
                </a:ext>
              </a:extLst>
            </p:cNvPr>
            <p:cNvSpPr/>
            <p:nvPr/>
          </p:nvSpPr>
          <p:spPr>
            <a:xfrm rot="5400000">
              <a:off x="5256472" y="3613313"/>
              <a:ext cx="320961" cy="3310358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5D65D-AC74-D94E-A736-DEC7FF586DD7}"/>
                </a:ext>
              </a:extLst>
            </p:cNvPr>
            <p:cNvSpPr txBox="1"/>
            <p:nvPr/>
          </p:nvSpPr>
          <p:spPr>
            <a:xfrm>
              <a:off x="4450263" y="5594617"/>
              <a:ext cx="21820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65 meter drop in sea level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D4E37-031A-254B-948E-B6E2A4039A52}"/>
              </a:ext>
            </a:extLst>
          </p:cNvPr>
          <p:cNvGrpSpPr/>
          <p:nvPr/>
        </p:nvGrpSpPr>
        <p:grpSpPr>
          <a:xfrm>
            <a:off x="7259257" y="5108011"/>
            <a:ext cx="3310358" cy="1320436"/>
            <a:chOff x="3761774" y="5108011"/>
            <a:chExt cx="3310358" cy="1320436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77188CC9-FED0-A145-BA27-BD4ABC940AB1}"/>
                </a:ext>
              </a:extLst>
            </p:cNvPr>
            <p:cNvSpPr/>
            <p:nvPr/>
          </p:nvSpPr>
          <p:spPr>
            <a:xfrm rot="5400000">
              <a:off x="5256472" y="3613313"/>
              <a:ext cx="320961" cy="3310358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00E8C3-88F1-1D46-B00D-FAFEC50B63A1}"/>
                </a:ext>
              </a:extLst>
            </p:cNvPr>
            <p:cNvSpPr txBox="1"/>
            <p:nvPr/>
          </p:nvSpPr>
          <p:spPr>
            <a:xfrm>
              <a:off x="3954481" y="5597450"/>
              <a:ext cx="31176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Another 110 meters drop during “ice ages”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2973F7-1BB8-C54F-8E05-AF92243C455C}"/>
              </a:ext>
            </a:extLst>
          </p:cNvPr>
          <p:cNvSpPr/>
          <p:nvPr/>
        </p:nvSpPr>
        <p:spPr>
          <a:xfrm>
            <a:off x="6921660" y="2766349"/>
            <a:ext cx="4284879" cy="2176041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7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l palaeotemps.svg">
            <a:extLst>
              <a:ext uri="{FF2B5EF4-FFF2-40B4-BE49-F238E27FC236}">
                <a16:creationId xmlns:a16="http://schemas.microsoft.com/office/drawing/2014/main" id="{0E4D0B87-BC6C-E44D-8B89-CFB1C7DE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162046" y="1821061"/>
            <a:ext cx="11632557" cy="3017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93D195-1465-9F40-956A-DCB7216EA0E8}"/>
              </a:ext>
            </a:extLst>
          </p:cNvPr>
          <p:cNvCxnSpPr>
            <a:cxnSpLocks/>
          </p:cNvCxnSpPr>
          <p:nvPr/>
        </p:nvCxnSpPr>
        <p:spPr>
          <a:xfrm flipV="1">
            <a:off x="750107" y="3112740"/>
            <a:ext cx="10456433" cy="45063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8E6EEF18-3A47-504A-93BE-134EDC2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922" y="262533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Hothouse Earth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6F696AB0-C054-1B40-8AF9-7B2ECE68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84" y="3167189"/>
            <a:ext cx="202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Icehouse Earth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81A157-F159-784F-BE34-71252DCD57E4}"/>
              </a:ext>
            </a:extLst>
          </p:cNvPr>
          <p:cNvSpPr txBox="1"/>
          <p:nvPr/>
        </p:nvSpPr>
        <p:spPr>
          <a:xfrm>
            <a:off x="559398" y="1140854"/>
            <a:ext cx="1163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Past 											   Present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Now (last few million years) we’re in a time if glacial-interglacial cycling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5F45C3-C9CE-FC46-BF58-D2B13B582A05}"/>
              </a:ext>
            </a:extLst>
          </p:cNvPr>
          <p:cNvSpPr/>
          <p:nvPr/>
        </p:nvSpPr>
        <p:spPr>
          <a:xfrm>
            <a:off x="6921660" y="2766349"/>
            <a:ext cx="4284879" cy="2176041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4E7F30-52D2-AE48-B697-E6E1E42D7BC6}"/>
              </a:ext>
            </a:extLst>
          </p:cNvPr>
          <p:cNvGrpSpPr/>
          <p:nvPr/>
        </p:nvGrpSpPr>
        <p:grpSpPr>
          <a:xfrm>
            <a:off x="9005104" y="4942390"/>
            <a:ext cx="2963119" cy="1707177"/>
            <a:chOff x="5333975" y="4423958"/>
            <a:chExt cx="2963119" cy="170717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92ECC83-38D4-4549-A9EF-A13E75B461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33975" y="4423958"/>
              <a:ext cx="411104" cy="84699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57F58-82CB-2546-9132-86FD3B69A9A1}"/>
                </a:ext>
              </a:extLst>
            </p:cNvPr>
            <p:cNvSpPr/>
            <p:nvPr/>
          </p:nvSpPr>
          <p:spPr>
            <a:xfrm>
              <a:off x="5333975" y="5300138"/>
              <a:ext cx="29631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Glacial-interglacial cycling</a:t>
              </a: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7EC94EA-0586-CE4E-82A1-61DD17E5F7AF}"/>
              </a:ext>
            </a:extLst>
          </p:cNvPr>
          <p:cNvSpPr/>
          <p:nvPr/>
        </p:nvSpPr>
        <p:spPr>
          <a:xfrm>
            <a:off x="2964522" y="1757239"/>
            <a:ext cx="797252" cy="2176041"/>
          </a:xfrm>
          <a:prstGeom prst="round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00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0F0FCA-53B5-6F40-B6DC-7700AD131260}"/>
              </a:ext>
            </a:extLst>
          </p:cNvPr>
          <p:cNvSpPr txBox="1"/>
          <p:nvPr/>
        </p:nvSpPr>
        <p:spPr>
          <a:xfrm>
            <a:off x="0" y="2574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Timing of the cycling is controlled by Earth’s wobbles (</a:t>
            </a:r>
            <a:r>
              <a:rPr lang="en-US" sz="2400" b="1" dirty="0" err="1"/>
              <a:t>Milankovich</a:t>
            </a:r>
            <a:r>
              <a:rPr lang="en-US" sz="2400" b="1" dirty="0"/>
              <a:t> theory)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75C0B-7058-F240-A31D-2072A08F3EBC}"/>
              </a:ext>
            </a:extLst>
          </p:cNvPr>
          <p:cNvSpPr txBox="1"/>
          <p:nvPr/>
        </p:nvSpPr>
        <p:spPr>
          <a:xfrm>
            <a:off x="3966875" y="6255261"/>
            <a:ext cx="352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Merrill video on Milankovich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4A92F8-1470-9A4F-B58E-597137D4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71" y="1196673"/>
            <a:ext cx="8684469" cy="487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Most of each cycle is in the Glacial state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5DA767-ED8C-964B-9030-83B75B7E3C6A}"/>
              </a:ext>
            </a:extLst>
          </p:cNvPr>
          <p:cNvGrpSpPr>
            <a:grpSpLocks noChangeAspect="1"/>
          </p:cNvGrpSpPr>
          <p:nvPr/>
        </p:nvGrpSpPr>
        <p:grpSpPr>
          <a:xfrm>
            <a:off x="1169038" y="1045724"/>
            <a:ext cx="8005547" cy="4798628"/>
            <a:chOff x="1685998" y="764338"/>
            <a:chExt cx="8770309" cy="525703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ED2A65-95CA-AA44-BD51-E3F13FB87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b="8360"/>
            <a:stretch/>
          </p:blipFill>
          <p:spPr>
            <a:xfrm>
              <a:off x="7600774" y="764338"/>
              <a:ext cx="2598665" cy="250966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6ACE02-50F1-7B4E-AF02-4009FBDF4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 b="8360"/>
            <a:stretch/>
          </p:blipFill>
          <p:spPr>
            <a:xfrm>
              <a:off x="2951967" y="1784804"/>
              <a:ext cx="2598665" cy="2509665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1A0310-7705-654D-9A75-7C32B26BE94D}"/>
                </a:ext>
              </a:extLst>
            </p:cNvPr>
            <p:cNvGrpSpPr/>
            <p:nvPr/>
          </p:nvGrpSpPr>
          <p:grpSpPr>
            <a:xfrm>
              <a:off x="1685998" y="2173399"/>
              <a:ext cx="8770309" cy="3847975"/>
              <a:chOff x="320187" y="1397895"/>
              <a:chExt cx="8770309" cy="3847975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A396D77E-5D73-614B-8C47-ABB969245CD6}"/>
                  </a:ext>
                </a:extLst>
              </p:cNvPr>
              <p:cNvSpPr/>
              <p:nvPr/>
            </p:nvSpPr>
            <p:spPr>
              <a:xfrm flipV="1">
                <a:off x="320187" y="2835735"/>
                <a:ext cx="5306889" cy="1927654"/>
              </a:xfrm>
              <a:prstGeom prst="arc">
                <a:avLst>
                  <a:gd name="adj1" fmla="val 11183663"/>
                  <a:gd name="adj2" fmla="val 21416214"/>
                </a:avLst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DD18E8E6-91DE-2A42-8FF4-B5899732529F}"/>
                  </a:ext>
                </a:extLst>
              </p:cNvPr>
              <p:cNvSpPr/>
              <p:nvPr/>
            </p:nvSpPr>
            <p:spPr>
              <a:xfrm flipV="1">
                <a:off x="7020675" y="2386723"/>
                <a:ext cx="1279455" cy="1379695"/>
              </a:xfrm>
              <a:prstGeom prst="arc">
                <a:avLst>
                  <a:gd name="adj1" fmla="val 13253009"/>
                  <a:gd name="adj2" fmla="val 21190197"/>
                </a:avLst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FBF09570-53B2-8E40-BE46-470B29EB35A8}"/>
                  </a:ext>
                </a:extLst>
              </p:cNvPr>
              <p:cNvSpPr/>
              <p:nvPr/>
            </p:nvSpPr>
            <p:spPr>
              <a:xfrm>
                <a:off x="5569772" y="3336109"/>
                <a:ext cx="1974741" cy="1473392"/>
              </a:xfrm>
              <a:prstGeom prst="arc">
                <a:avLst>
                  <a:gd name="adj1" fmla="val 11510585"/>
                  <a:gd name="adj2" fmla="val 18868727"/>
                </a:avLst>
              </a:prstGeom>
              <a:ln w="63500">
                <a:gradFill>
                  <a:gsLst>
                    <a:gs pos="0">
                      <a:srgbClr val="FFC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96000">
                      <a:srgbClr val="0070C0"/>
                    </a:gs>
                    <a:gs pos="100000">
                      <a:srgbClr val="0070C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97E88529-D75B-BE4D-97C5-CAA26F51E224}"/>
                  </a:ext>
                </a:extLst>
              </p:cNvPr>
              <p:cNvSpPr/>
              <p:nvPr/>
            </p:nvSpPr>
            <p:spPr>
              <a:xfrm>
                <a:off x="8314464" y="1397895"/>
                <a:ext cx="776032" cy="3393425"/>
              </a:xfrm>
              <a:prstGeom prst="arc">
                <a:avLst>
                  <a:gd name="adj1" fmla="val 11359698"/>
                  <a:gd name="adj2" fmla="val 15011228"/>
                </a:avLst>
              </a:prstGeom>
              <a:ln w="63500">
                <a:gradFill>
                  <a:gsLst>
                    <a:gs pos="0">
                      <a:srgbClr val="FF0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5D8CCA3-3ADF-DE48-B48F-AF96C687C25D}"/>
                  </a:ext>
                </a:extLst>
              </p:cNvPr>
              <p:cNvGrpSpPr/>
              <p:nvPr/>
            </p:nvGrpSpPr>
            <p:grpSpPr>
              <a:xfrm>
                <a:off x="1616954" y="3998274"/>
                <a:ext cx="6657776" cy="1247596"/>
                <a:chOff x="1616954" y="3998274"/>
                <a:chExt cx="6657776" cy="1247596"/>
              </a:xfrm>
            </p:grpSpPr>
            <p:sp>
              <p:nvSpPr>
                <p:cNvPr id="46" name="Up-Down Arrow 45">
                  <a:extLst>
                    <a:ext uri="{FF2B5EF4-FFF2-40B4-BE49-F238E27FC236}">
                      <a16:creationId xmlns:a16="http://schemas.microsoft.com/office/drawing/2014/main" id="{AF43A377-DA99-2E41-AD1F-E5A33268C632}"/>
                    </a:ext>
                  </a:extLst>
                </p:cNvPr>
                <p:cNvSpPr/>
                <p:nvPr/>
              </p:nvSpPr>
              <p:spPr>
                <a:xfrm rot="5400000">
                  <a:off x="2696175" y="3704984"/>
                  <a:ext cx="461665" cy="2620107"/>
                </a:xfrm>
                <a:prstGeom prst="upDownArrow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Up-Down Arrow 46">
                  <a:extLst>
                    <a:ext uri="{FF2B5EF4-FFF2-40B4-BE49-F238E27FC236}">
                      <a16:creationId xmlns:a16="http://schemas.microsoft.com/office/drawing/2014/main" id="{849DD64E-3263-824D-927F-85569DCBB758}"/>
                    </a:ext>
                  </a:extLst>
                </p:cNvPr>
                <p:cNvSpPr/>
                <p:nvPr/>
              </p:nvSpPr>
              <p:spPr>
                <a:xfrm rot="5400000">
                  <a:off x="7558069" y="3727022"/>
                  <a:ext cx="445409" cy="987913"/>
                </a:xfrm>
                <a:prstGeom prst="upDown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C01E5231-789F-624C-8037-642B41BCA9B3}"/>
                  </a:ext>
                </a:extLst>
              </p:cNvPr>
              <p:cNvSpPr/>
              <p:nvPr/>
            </p:nvSpPr>
            <p:spPr>
              <a:xfrm>
                <a:off x="5617428" y="2371773"/>
                <a:ext cx="1559198" cy="1064809"/>
              </a:xfrm>
              <a:prstGeom prst="arc">
                <a:avLst>
                  <a:gd name="adj1" fmla="val 12633620"/>
                  <a:gd name="adj2" fmla="val 20026262"/>
                </a:avLst>
              </a:prstGeom>
              <a:ln w="63500">
                <a:gradFill flip="none" rotWithShape="1">
                  <a:gsLst>
                    <a:gs pos="48000">
                      <a:schemeClr val="accent4"/>
                    </a:gs>
                    <a:gs pos="27000">
                      <a:schemeClr val="accent1"/>
                    </a:gs>
                  </a:gsLst>
                  <a:lin ang="2700000" scaled="1"/>
                  <a:tileRect/>
                </a:gra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E372CF40-FAB6-BE42-988D-78B0A0FE201F}"/>
                  </a:ext>
                </a:extLst>
              </p:cNvPr>
              <p:cNvSpPr/>
              <p:nvPr/>
            </p:nvSpPr>
            <p:spPr>
              <a:xfrm>
                <a:off x="5647768" y="2642829"/>
                <a:ext cx="1559198" cy="1064809"/>
              </a:xfrm>
              <a:prstGeom prst="arc">
                <a:avLst>
                  <a:gd name="adj1" fmla="val 12633620"/>
                  <a:gd name="adj2" fmla="val 20026262"/>
                </a:avLst>
              </a:prstGeom>
              <a:ln w="63500">
                <a:gradFill flip="none" rotWithShape="1">
                  <a:gsLst>
                    <a:gs pos="48000">
                      <a:schemeClr val="accent4"/>
                    </a:gs>
                    <a:gs pos="27000">
                      <a:schemeClr val="accent1"/>
                    </a:gs>
                  </a:gsLst>
                  <a:lin ang="2700000" scaled="1"/>
                  <a:tileRect/>
                </a:gra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306F1C-9F36-2A49-8795-D29DC176A432}"/>
              </a:ext>
            </a:extLst>
          </p:cNvPr>
          <p:cNvSpPr txBox="1"/>
          <p:nvPr/>
        </p:nvSpPr>
        <p:spPr>
          <a:xfrm>
            <a:off x="149924" y="773688"/>
            <a:ext cx="3193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“Tacoma” buried under a couple of kilometers of ice</a:t>
            </a:r>
          </a:p>
          <a:p>
            <a:endParaRPr lang="en-US" sz="2000" b="1" dirty="0"/>
          </a:p>
          <a:p>
            <a:r>
              <a:rPr lang="en-US" sz="2000" b="1" dirty="0"/>
              <a:t>Wild swings in temperature</a:t>
            </a:r>
          </a:p>
          <a:p>
            <a:endParaRPr lang="en-US" sz="2000" b="1" dirty="0"/>
          </a:p>
          <a:p>
            <a:r>
              <a:rPr lang="en-US" sz="2000" b="1" dirty="0"/>
              <a:t>Low CO</a:t>
            </a:r>
            <a:r>
              <a:rPr lang="en-US" sz="2000" b="1" baseline="-25000" dirty="0"/>
              <a:t>2</a:t>
            </a:r>
            <a:r>
              <a:rPr lang="en-US" sz="2000" b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BD1658-5B25-114B-A786-E1EEBA482A8C}"/>
              </a:ext>
            </a:extLst>
          </p:cNvPr>
          <p:cNvSpPr txBox="1"/>
          <p:nvPr/>
        </p:nvSpPr>
        <p:spPr>
          <a:xfrm>
            <a:off x="8894417" y="1384612"/>
            <a:ext cx="34087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Lots more arable land</a:t>
            </a:r>
          </a:p>
          <a:p>
            <a:endParaRPr lang="en-US" sz="2000" b="1" dirty="0"/>
          </a:p>
          <a:p>
            <a:r>
              <a:rPr lang="en-US" sz="2000" b="1" dirty="0"/>
              <a:t>More stable</a:t>
            </a:r>
          </a:p>
          <a:p>
            <a:endParaRPr lang="en-US" sz="2000" b="1" dirty="0"/>
          </a:p>
          <a:p>
            <a:r>
              <a:rPr lang="en-US" sz="2000" b="1" dirty="0"/>
              <a:t>Higher CO</a:t>
            </a:r>
            <a:r>
              <a:rPr lang="en-US" sz="2000" b="1" baseline="-25000" dirty="0"/>
              <a:t>2</a:t>
            </a:r>
            <a:endParaRPr lang="en-US" sz="2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A4147D-A2A9-7849-A7B7-8F9C11373604}"/>
              </a:ext>
            </a:extLst>
          </p:cNvPr>
          <p:cNvSpPr txBox="1"/>
          <p:nvPr/>
        </p:nvSpPr>
        <p:spPr>
          <a:xfrm>
            <a:off x="2049597" y="4279959"/>
            <a:ext cx="319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 of ice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F81ACF-5ED0-3D48-B3A9-F233FD7D83E2}"/>
              </a:ext>
            </a:extLst>
          </p:cNvPr>
          <p:cNvSpPr txBox="1"/>
          <p:nvPr/>
        </p:nvSpPr>
        <p:spPr>
          <a:xfrm>
            <a:off x="6266644" y="3683412"/>
            <a:ext cx="320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Less ice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FC4D1E-55C7-4649-8484-7D60556AD7E8}"/>
              </a:ext>
            </a:extLst>
          </p:cNvPr>
          <p:cNvSpPr txBox="1"/>
          <p:nvPr/>
        </p:nvSpPr>
        <p:spPr>
          <a:xfrm>
            <a:off x="2024605" y="5871988"/>
            <a:ext cx="3132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Glacial conditions</a:t>
            </a:r>
          </a:p>
          <a:p>
            <a:pPr algn="ctr"/>
            <a:r>
              <a:rPr lang="en-US" sz="2400" dirty="0"/>
              <a:t>90,000 years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8C4668-A98D-3647-8806-2776F33233A1}"/>
              </a:ext>
            </a:extLst>
          </p:cNvPr>
          <p:cNvSpPr txBox="1"/>
          <p:nvPr/>
        </p:nvSpPr>
        <p:spPr>
          <a:xfrm>
            <a:off x="6717134" y="5113453"/>
            <a:ext cx="2610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Interglacial conditions</a:t>
            </a:r>
          </a:p>
          <a:p>
            <a:pPr algn="ctr"/>
            <a:r>
              <a:rPr lang="en-US" sz="2400" dirty="0"/>
              <a:t>10,000 years</a:t>
            </a:r>
          </a:p>
        </p:txBody>
      </p:sp>
    </p:spTree>
    <p:extLst>
      <p:ext uri="{BB962C8B-B14F-4D97-AF65-F5344CB8AC3E}">
        <p14:creationId xmlns:p14="http://schemas.microsoft.com/office/powerpoint/2010/main" val="2655767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most recent cycle: into the Holocene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DDE04C-7630-2E44-A2EA-64C59533233F}"/>
              </a:ext>
            </a:extLst>
          </p:cNvPr>
          <p:cNvGrpSpPr>
            <a:grpSpLocks noChangeAspect="1"/>
          </p:cNvGrpSpPr>
          <p:nvPr/>
        </p:nvGrpSpPr>
        <p:grpSpPr>
          <a:xfrm>
            <a:off x="1169038" y="1045724"/>
            <a:ext cx="8158880" cy="4898726"/>
            <a:chOff x="1685998" y="764338"/>
            <a:chExt cx="8938290" cy="53666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8CDE9B-62C9-0343-B58B-5505F58A8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b="8360"/>
            <a:stretch/>
          </p:blipFill>
          <p:spPr>
            <a:xfrm>
              <a:off x="7600774" y="764338"/>
              <a:ext cx="2598665" cy="25096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0561F1-1B92-4C46-9833-FCB6B6DB2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 b="8360"/>
            <a:stretch/>
          </p:blipFill>
          <p:spPr>
            <a:xfrm>
              <a:off x="2951967" y="1784804"/>
              <a:ext cx="2598665" cy="2509665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45F929-4D94-9147-8943-87A8DD3282A9}"/>
                </a:ext>
              </a:extLst>
            </p:cNvPr>
            <p:cNvGrpSpPr/>
            <p:nvPr/>
          </p:nvGrpSpPr>
          <p:grpSpPr>
            <a:xfrm>
              <a:off x="1685998" y="2173399"/>
              <a:ext cx="8938290" cy="3957635"/>
              <a:chOff x="320187" y="1397895"/>
              <a:chExt cx="8938290" cy="3957635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2BD831BF-C944-0442-BDCC-841EFDB66A1F}"/>
                  </a:ext>
                </a:extLst>
              </p:cNvPr>
              <p:cNvSpPr/>
              <p:nvPr/>
            </p:nvSpPr>
            <p:spPr>
              <a:xfrm flipV="1">
                <a:off x="320187" y="2835735"/>
                <a:ext cx="5306889" cy="1927654"/>
              </a:xfrm>
              <a:prstGeom prst="arc">
                <a:avLst>
                  <a:gd name="adj1" fmla="val 11183663"/>
                  <a:gd name="adj2" fmla="val 21416214"/>
                </a:avLst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813953A-955F-DA45-9D85-32CE87CCB40A}"/>
                  </a:ext>
                </a:extLst>
              </p:cNvPr>
              <p:cNvSpPr/>
              <p:nvPr/>
            </p:nvSpPr>
            <p:spPr>
              <a:xfrm flipV="1">
                <a:off x="7020675" y="2386723"/>
                <a:ext cx="1279455" cy="1379695"/>
              </a:xfrm>
              <a:prstGeom prst="arc">
                <a:avLst>
                  <a:gd name="adj1" fmla="val 13253009"/>
                  <a:gd name="adj2" fmla="val 21190197"/>
                </a:avLst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97AFAE31-629B-8244-BE2A-C775110C90D6}"/>
                  </a:ext>
                </a:extLst>
              </p:cNvPr>
              <p:cNvSpPr/>
              <p:nvPr/>
            </p:nvSpPr>
            <p:spPr>
              <a:xfrm>
                <a:off x="5569772" y="3336109"/>
                <a:ext cx="1974741" cy="1473392"/>
              </a:xfrm>
              <a:prstGeom prst="arc">
                <a:avLst>
                  <a:gd name="adj1" fmla="val 11510585"/>
                  <a:gd name="adj2" fmla="val 18868727"/>
                </a:avLst>
              </a:prstGeom>
              <a:ln w="63500">
                <a:gradFill>
                  <a:gsLst>
                    <a:gs pos="0">
                      <a:srgbClr val="FFC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96000">
                      <a:srgbClr val="0070C0"/>
                    </a:gs>
                    <a:gs pos="100000">
                      <a:srgbClr val="0070C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28E7353A-6C01-504A-B9FF-691B2A148F2C}"/>
                  </a:ext>
                </a:extLst>
              </p:cNvPr>
              <p:cNvSpPr/>
              <p:nvPr/>
            </p:nvSpPr>
            <p:spPr>
              <a:xfrm>
                <a:off x="8314464" y="1397895"/>
                <a:ext cx="776032" cy="3393425"/>
              </a:xfrm>
              <a:prstGeom prst="arc">
                <a:avLst>
                  <a:gd name="adj1" fmla="val 11359698"/>
                  <a:gd name="adj2" fmla="val 15011228"/>
                </a:avLst>
              </a:prstGeom>
              <a:ln w="63500">
                <a:gradFill>
                  <a:gsLst>
                    <a:gs pos="0">
                      <a:srgbClr val="FF0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93542A-F45C-7340-BD88-CCCB82A54231}"/>
                  </a:ext>
                </a:extLst>
              </p:cNvPr>
              <p:cNvGrpSpPr/>
              <p:nvPr/>
            </p:nvGrpSpPr>
            <p:grpSpPr>
              <a:xfrm>
                <a:off x="1616954" y="3998274"/>
                <a:ext cx="7641523" cy="1357256"/>
                <a:chOff x="1616954" y="3998274"/>
                <a:chExt cx="7641523" cy="1357256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C9277D7-723F-2345-A0E4-DBA9B9CF22D0}"/>
                    </a:ext>
                  </a:extLst>
                </p:cNvPr>
                <p:cNvGrpSpPr/>
                <p:nvPr/>
              </p:nvGrpSpPr>
              <p:grpSpPr>
                <a:xfrm>
                  <a:off x="1616954" y="3998274"/>
                  <a:ext cx="6657776" cy="1247596"/>
                  <a:chOff x="1616954" y="3998274"/>
                  <a:chExt cx="6657776" cy="1247596"/>
                </a:xfrm>
              </p:grpSpPr>
              <p:sp>
                <p:nvSpPr>
                  <p:cNvPr id="37" name="Up-Down Arrow 36">
                    <a:extLst>
                      <a:ext uri="{FF2B5EF4-FFF2-40B4-BE49-F238E27FC236}">
                        <a16:creationId xmlns:a16="http://schemas.microsoft.com/office/drawing/2014/main" id="{71337D8D-258A-4443-A12C-A8A9F9CE20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96175" y="3704984"/>
                    <a:ext cx="461665" cy="2620107"/>
                  </a:xfrm>
                  <a:prstGeom prst="upDownArrow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Up-Down Arrow 37">
                    <a:extLst>
                      <a:ext uri="{FF2B5EF4-FFF2-40B4-BE49-F238E27FC236}">
                        <a16:creationId xmlns:a16="http://schemas.microsoft.com/office/drawing/2014/main" id="{EB99F135-E4B9-D245-B3A7-BCA1BDCBFE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558069" y="3727022"/>
                    <a:ext cx="445409" cy="987913"/>
                  </a:xfrm>
                  <a:prstGeom prst="upDownArrow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87B598-12C6-5D41-95A2-0FD22FB0AA13}"/>
                    </a:ext>
                  </a:extLst>
                </p:cNvPr>
                <p:cNvSpPr txBox="1"/>
                <p:nvPr/>
              </p:nvSpPr>
              <p:spPr>
                <a:xfrm>
                  <a:off x="6398288" y="4445149"/>
                  <a:ext cx="2860189" cy="910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“Holocene”</a:t>
                  </a:r>
                </a:p>
                <a:p>
                  <a:pPr algn="ctr"/>
                  <a:r>
                    <a:rPr lang="en-US" sz="2400" dirty="0"/>
                    <a:t>10,000 years</a:t>
                  </a:r>
                </a:p>
              </p:txBody>
            </p: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61F94D98-6DD6-0049-9204-841F1375AFB0}"/>
                  </a:ext>
                </a:extLst>
              </p:cNvPr>
              <p:cNvSpPr/>
              <p:nvPr/>
            </p:nvSpPr>
            <p:spPr>
              <a:xfrm>
                <a:off x="5647768" y="2642829"/>
                <a:ext cx="1559198" cy="1064809"/>
              </a:xfrm>
              <a:prstGeom prst="arc">
                <a:avLst>
                  <a:gd name="adj1" fmla="val 12633620"/>
                  <a:gd name="adj2" fmla="val 20026262"/>
                </a:avLst>
              </a:prstGeom>
              <a:ln w="63500">
                <a:gradFill flip="none" rotWithShape="1">
                  <a:gsLst>
                    <a:gs pos="48000">
                      <a:schemeClr val="accent4"/>
                    </a:gs>
                    <a:gs pos="27000">
                      <a:schemeClr val="accent1"/>
                    </a:gs>
                  </a:gsLst>
                  <a:lin ang="2700000" scaled="1"/>
                  <a:tileRect/>
                </a:gra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C40E39B-5C0B-FC4D-B2AB-0673CD7CE87D}"/>
              </a:ext>
            </a:extLst>
          </p:cNvPr>
          <p:cNvSpPr txBox="1"/>
          <p:nvPr/>
        </p:nvSpPr>
        <p:spPr>
          <a:xfrm>
            <a:off x="8940115" y="1122269"/>
            <a:ext cx="3020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10,000 years ago: Agriculture, invented, cities arise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1F635-6B6E-5146-B38D-F4F5EC253452}"/>
              </a:ext>
            </a:extLst>
          </p:cNvPr>
          <p:cNvSpPr/>
          <p:nvPr/>
        </p:nvSpPr>
        <p:spPr>
          <a:xfrm>
            <a:off x="4870687" y="2749387"/>
            <a:ext cx="21201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15,000 years ago: People cross into N. America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4C6D4F-3E88-454A-A764-AF53C705AE51}"/>
              </a:ext>
            </a:extLst>
          </p:cNvPr>
          <p:cNvSpPr/>
          <p:nvPr/>
        </p:nvSpPr>
        <p:spPr>
          <a:xfrm>
            <a:off x="1264536" y="969153"/>
            <a:ext cx="4844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70,000 years ago: </a:t>
            </a:r>
          </a:p>
          <a:p>
            <a:r>
              <a:rPr lang="en-US" sz="2000" b="1" dirty="0"/>
              <a:t>Climate-altering Toba </a:t>
            </a:r>
            <a:r>
              <a:rPr lang="en-US" sz="2000" b="1" dirty="0" err="1"/>
              <a:t>supervolcano</a:t>
            </a:r>
            <a:r>
              <a:rPr lang="en-US" sz="2000" b="1" dirty="0"/>
              <a:t> reduces human population to a few thousand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0B2C7B-F55F-584F-B4C7-AC059C9E5472}"/>
              </a:ext>
            </a:extLst>
          </p:cNvPr>
          <p:cNvSpPr txBox="1"/>
          <p:nvPr/>
        </p:nvSpPr>
        <p:spPr>
          <a:xfrm>
            <a:off x="8727374" y="3510269"/>
            <a:ext cx="342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Now:</a:t>
            </a:r>
          </a:p>
          <a:p>
            <a:r>
              <a:rPr lang="en-US" sz="2000" b="1" dirty="0"/>
              <a:t>Due to go back to glacial conditions!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830654-4554-6E4C-97E5-1B37335F0399}"/>
              </a:ext>
            </a:extLst>
          </p:cNvPr>
          <p:cNvSpPr txBox="1"/>
          <p:nvPr/>
        </p:nvSpPr>
        <p:spPr>
          <a:xfrm>
            <a:off x="2024605" y="5871988"/>
            <a:ext cx="3132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Glacial conditions</a:t>
            </a:r>
          </a:p>
          <a:p>
            <a:pPr algn="ctr"/>
            <a:r>
              <a:rPr lang="en-US" sz="2400" dirty="0"/>
              <a:t>90,000 years </a:t>
            </a:r>
          </a:p>
        </p:txBody>
      </p:sp>
    </p:spTree>
    <p:extLst>
      <p:ext uri="{BB962C8B-B14F-4D97-AF65-F5344CB8AC3E}">
        <p14:creationId xmlns:p14="http://schemas.microsoft.com/office/powerpoint/2010/main" val="351949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Anthropocene: Like an extended Holocene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DDE04C-7630-2E44-A2EA-64C59533233F}"/>
              </a:ext>
            </a:extLst>
          </p:cNvPr>
          <p:cNvGrpSpPr>
            <a:grpSpLocks noChangeAspect="1"/>
          </p:cNvGrpSpPr>
          <p:nvPr/>
        </p:nvGrpSpPr>
        <p:grpSpPr>
          <a:xfrm>
            <a:off x="1169038" y="1045724"/>
            <a:ext cx="8158880" cy="4898726"/>
            <a:chOff x="1685998" y="764338"/>
            <a:chExt cx="8938290" cy="53666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8CDE9B-62C9-0343-B58B-5505F58A8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b="8360"/>
            <a:stretch/>
          </p:blipFill>
          <p:spPr>
            <a:xfrm>
              <a:off x="7600774" y="764338"/>
              <a:ext cx="2598665" cy="25096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0561F1-1B92-4C46-9833-FCB6B6DB2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 b="8360"/>
            <a:stretch/>
          </p:blipFill>
          <p:spPr>
            <a:xfrm>
              <a:off x="2951967" y="1784804"/>
              <a:ext cx="2598665" cy="2509665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45F929-4D94-9147-8943-87A8DD3282A9}"/>
                </a:ext>
              </a:extLst>
            </p:cNvPr>
            <p:cNvGrpSpPr/>
            <p:nvPr/>
          </p:nvGrpSpPr>
          <p:grpSpPr>
            <a:xfrm>
              <a:off x="1685998" y="2173399"/>
              <a:ext cx="8938290" cy="3957635"/>
              <a:chOff x="320187" y="1397895"/>
              <a:chExt cx="8938290" cy="3957635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2BD831BF-C944-0442-BDCC-841EFDB66A1F}"/>
                  </a:ext>
                </a:extLst>
              </p:cNvPr>
              <p:cNvSpPr/>
              <p:nvPr/>
            </p:nvSpPr>
            <p:spPr>
              <a:xfrm flipV="1">
                <a:off x="320187" y="2835735"/>
                <a:ext cx="5306889" cy="1927654"/>
              </a:xfrm>
              <a:prstGeom prst="arc">
                <a:avLst>
                  <a:gd name="adj1" fmla="val 11183663"/>
                  <a:gd name="adj2" fmla="val 21416214"/>
                </a:avLst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813953A-955F-DA45-9D85-32CE87CCB40A}"/>
                  </a:ext>
                </a:extLst>
              </p:cNvPr>
              <p:cNvSpPr/>
              <p:nvPr/>
            </p:nvSpPr>
            <p:spPr>
              <a:xfrm flipV="1">
                <a:off x="7020675" y="2386723"/>
                <a:ext cx="1279455" cy="1379695"/>
              </a:xfrm>
              <a:prstGeom prst="arc">
                <a:avLst>
                  <a:gd name="adj1" fmla="val 13253009"/>
                  <a:gd name="adj2" fmla="val 21190197"/>
                </a:avLst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97AFAE31-629B-8244-BE2A-C775110C90D6}"/>
                  </a:ext>
                </a:extLst>
              </p:cNvPr>
              <p:cNvSpPr/>
              <p:nvPr/>
            </p:nvSpPr>
            <p:spPr>
              <a:xfrm>
                <a:off x="5569772" y="3336109"/>
                <a:ext cx="1974741" cy="1473392"/>
              </a:xfrm>
              <a:prstGeom prst="arc">
                <a:avLst>
                  <a:gd name="adj1" fmla="val 11510585"/>
                  <a:gd name="adj2" fmla="val 18868727"/>
                </a:avLst>
              </a:prstGeom>
              <a:ln w="63500">
                <a:gradFill>
                  <a:gsLst>
                    <a:gs pos="0">
                      <a:srgbClr val="FFC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96000">
                      <a:srgbClr val="0070C0"/>
                    </a:gs>
                    <a:gs pos="100000">
                      <a:srgbClr val="0070C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28E7353A-6C01-504A-B9FF-691B2A148F2C}"/>
                  </a:ext>
                </a:extLst>
              </p:cNvPr>
              <p:cNvSpPr/>
              <p:nvPr/>
            </p:nvSpPr>
            <p:spPr>
              <a:xfrm>
                <a:off x="8314464" y="1397895"/>
                <a:ext cx="776032" cy="3393425"/>
              </a:xfrm>
              <a:prstGeom prst="arc">
                <a:avLst>
                  <a:gd name="adj1" fmla="val 11359698"/>
                  <a:gd name="adj2" fmla="val 15011228"/>
                </a:avLst>
              </a:prstGeom>
              <a:ln w="63500">
                <a:gradFill>
                  <a:gsLst>
                    <a:gs pos="0">
                      <a:srgbClr val="FF00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93542A-F45C-7340-BD88-CCCB82A54231}"/>
                  </a:ext>
                </a:extLst>
              </p:cNvPr>
              <p:cNvGrpSpPr/>
              <p:nvPr/>
            </p:nvGrpSpPr>
            <p:grpSpPr>
              <a:xfrm>
                <a:off x="1616954" y="3998274"/>
                <a:ext cx="7641523" cy="1357256"/>
                <a:chOff x="1616954" y="3998274"/>
                <a:chExt cx="7641523" cy="1357256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C9277D7-723F-2345-A0E4-DBA9B9CF22D0}"/>
                    </a:ext>
                  </a:extLst>
                </p:cNvPr>
                <p:cNvGrpSpPr/>
                <p:nvPr/>
              </p:nvGrpSpPr>
              <p:grpSpPr>
                <a:xfrm>
                  <a:off x="1616954" y="3998274"/>
                  <a:ext cx="6657776" cy="1247596"/>
                  <a:chOff x="1616954" y="3998274"/>
                  <a:chExt cx="6657776" cy="1247596"/>
                </a:xfrm>
              </p:grpSpPr>
              <p:sp>
                <p:nvSpPr>
                  <p:cNvPr id="37" name="Up-Down Arrow 36">
                    <a:extLst>
                      <a:ext uri="{FF2B5EF4-FFF2-40B4-BE49-F238E27FC236}">
                        <a16:creationId xmlns:a16="http://schemas.microsoft.com/office/drawing/2014/main" id="{71337D8D-258A-4443-A12C-A8A9F9CE20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96175" y="3704984"/>
                    <a:ext cx="461665" cy="2620107"/>
                  </a:xfrm>
                  <a:prstGeom prst="upDownArrow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Up-Down Arrow 37">
                    <a:extLst>
                      <a:ext uri="{FF2B5EF4-FFF2-40B4-BE49-F238E27FC236}">
                        <a16:creationId xmlns:a16="http://schemas.microsoft.com/office/drawing/2014/main" id="{EB99F135-E4B9-D245-B3A7-BCA1BDCBFE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558069" y="3727022"/>
                    <a:ext cx="445409" cy="987913"/>
                  </a:xfrm>
                  <a:prstGeom prst="upDownArrow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87B598-12C6-5D41-95A2-0FD22FB0AA13}"/>
                    </a:ext>
                  </a:extLst>
                </p:cNvPr>
                <p:cNvSpPr txBox="1"/>
                <p:nvPr/>
              </p:nvSpPr>
              <p:spPr>
                <a:xfrm>
                  <a:off x="6398288" y="4445149"/>
                  <a:ext cx="2860189" cy="910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“Anthropocene”</a:t>
                  </a:r>
                </a:p>
                <a:p>
                  <a:pPr algn="ctr"/>
                  <a:r>
                    <a:rPr lang="en-US" sz="2400" dirty="0"/>
                    <a:t>50,000 years</a:t>
                  </a: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F2BE06-2812-BB4A-A074-5630C4BFE5DB}"/>
              </a:ext>
            </a:extLst>
          </p:cNvPr>
          <p:cNvGrpSpPr>
            <a:grpSpLocks noChangeAspect="1"/>
          </p:cNvGrpSpPr>
          <p:nvPr/>
        </p:nvGrpSpPr>
        <p:grpSpPr>
          <a:xfrm>
            <a:off x="6121254" y="3140647"/>
            <a:ext cx="1119569" cy="977258"/>
            <a:chOff x="6756871" y="2709640"/>
            <a:chExt cx="1319514" cy="115178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ADEBD9F-6EC3-404C-8DF9-4E4AE4F31D2C}"/>
                </a:ext>
              </a:extLst>
            </p:cNvPr>
            <p:cNvCxnSpPr>
              <a:cxnSpLocks/>
            </p:cNvCxnSpPr>
            <p:nvPr/>
          </p:nvCxnSpPr>
          <p:spPr>
            <a:xfrm>
              <a:off x="6774191" y="2716674"/>
              <a:ext cx="1211800" cy="1144754"/>
            </a:xfrm>
            <a:prstGeom prst="line">
              <a:avLst/>
            </a:prstGeom>
            <a:ln w="127000">
              <a:solidFill>
                <a:srgbClr val="FF0000">
                  <a:alpha val="4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66A0C9-7BB1-0946-98C4-739EE33C5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6871" y="2709640"/>
              <a:ext cx="1319514" cy="1144754"/>
            </a:xfrm>
            <a:prstGeom prst="line">
              <a:avLst/>
            </a:prstGeom>
            <a:ln w="127000">
              <a:solidFill>
                <a:srgbClr val="FF0000">
                  <a:alpha val="4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rc 42">
            <a:extLst>
              <a:ext uri="{FF2B5EF4-FFF2-40B4-BE49-F238E27FC236}">
                <a16:creationId xmlns:a16="http://schemas.microsoft.com/office/drawing/2014/main" id="{D58AE3B2-0851-0944-88EF-7CCAD31A5469}"/>
              </a:ext>
            </a:extLst>
          </p:cNvPr>
          <p:cNvSpPr/>
          <p:nvPr/>
        </p:nvSpPr>
        <p:spPr>
          <a:xfrm>
            <a:off x="5905950" y="3621735"/>
            <a:ext cx="1559198" cy="1064809"/>
          </a:xfrm>
          <a:prstGeom prst="arc">
            <a:avLst>
              <a:gd name="adj1" fmla="val 12633620"/>
              <a:gd name="adj2" fmla="val 20026262"/>
            </a:avLst>
          </a:prstGeom>
          <a:ln w="63500">
            <a:gradFill flip="none" rotWithShape="1">
              <a:gsLst>
                <a:gs pos="48000">
                  <a:schemeClr val="accent4"/>
                </a:gs>
                <a:gs pos="27000">
                  <a:schemeClr val="accent1"/>
                </a:gs>
              </a:gsLst>
              <a:lin ang="27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4F501-5123-FD48-A90A-957CD3E376AD}"/>
              </a:ext>
            </a:extLst>
          </p:cNvPr>
          <p:cNvSpPr/>
          <p:nvPr/>
        </p:nvSpPr>
        <p:spPr>
          <a:xfrm>
            <a:off x="1169038" y="967974"/>
            <a:ext cx="5874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Anthropogenic GHG emissions have prevented our scheduled return to glacial conditions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1BCA4E-FBA0-7849-8E13-1978E7B1A7DE}"/>
              </a:ext>
            </a:extLst>
          </p:cNvPr>
          <p:cNvSpPr txBox="1"/>
          <p:nvPr/>
        </p:nvSpPr>
        <p:spPr>
          <a:xfrm>
            <a:off x="9132765" y="2969838"/>
            <a:ext cx="2860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Next alignment of Earth’s orbital wobbling that will open the door to interglacial conditions is  50,000 years from now!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56607D-9B5E-A444-AB47-63F6ADA22179}"/>
              </a:ext>
            </a:extLst>
          </p:cNvPr>
          <p:cNvSpPr txBox="1"/>
          <p:nvPr/>
        </p:nvSpPr>
        <p:spPr>
          <a:xfrm>
            <a:off x="2024605" y="5871988"/>
            <a:ext cx="3132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Glacial conditions</a:t>
            </a:r>
          </a:p>
          <a:p>
            <a:pPr algn="ctr"/>
            <a:r>
              <a:rPr lang="en-US" sz="2400" dirty="0"/>
              <a:t>90,000 years </a:t>
            </a:r>
          </a:p>
        </p:txBody>
      </p:sp>
    </p:spTree>
    <p:extLst>
      <p:ext uri="{BB962C8B-B14F-4D97-AF65-F5344CB8AC3E}">
        <p14:creationId xmlns:p14="http://schemas.microsoft.com/office/powerpoint/2010/main" val="301631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l palaeotemps.svg">
            <a:extLst>
              <a:ext uri="{FF2B5EF4-FFF2-40B4-BE49-F238E27FC236}">
                <a16:creationId xmlns:a16="http://schemas.microsoft.com/office/drawing/2014/main" id="{0E4D0B87-BC6C-E44D-8B89-CFB1C7DE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162046" y="1821061"/>
            <a:ext cx="11632557" cy="3017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93D195-1465-9F40-956A-DCB7216EA0E8}"/>
              </a:ext>
            </a:extLst>
          </p:cNvPr>
          <p:cNvCxnSpPr>
            <a:cxnSpLocks/>
          </p:cNvCxnSpPr>
          <p:nvPr/>
        </p:nvCxnSpPr>
        <p:spPr>
          <a:xfrm flipV="1">
            <a:off x="750107" y="3112740"/>
            <a:ext cx="10456433" cy="45063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8E6EEF18-3A47-504A-93BE-134EDC2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922" y="262533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Hothouse Earth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6F696AB0-C054-1B40-8AF9-7B2ECE68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84" y="3167189"/>
            <a:ext cx="202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Icehouse Earth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81A157-F159-784F-BE34-71252DCD57E4}"/>
              </a:ext>
            </a:extLst>
          </p:cNvPr>
          <p:cNvSpPr txBox="1"/>
          <p:nvPr/>
        </p:nvSpPr>
        <p:spPr>
          <a:xfrm>
            <a:off x="559398" y="1140854"/>
            <a:ext cx="1163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Past 											   Present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Climate amplification in the Pleistocene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5F45C3-C9CE-FC46-BF58-D2B13B582A05}"/>
              </a:ext>
            </a:extLst>
          </p:cNvPr>
          <p:cNvSpPr/>
          <p:nvPr/>
        </p:nvSpPr>
        <p:spPr>
          <a:xfrm>
            <a:off x="6921660" y="2766349"/>
            <a:ext cx="4284879" cy="2176041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4E7F30-52D2-AE48-B697-E6E1E42D7BC6}"/>
              </a:ext>
            </a:extLst>
          </p:cNvPr>
          <p:cNvGrpSpPr/>
          <p:nvPr/>
        </p:nvGrpSpPr>
        <p:grpSpPr>
          <a:xfrm>
            <a:off x="9005104" y="4942390"/>
            <a:ext cx="2963119" cy="1707177"/>
            <a:chOff x="5333975" y="4423958"/>
            <a:chExt cx="2963119" cy="170717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92ECC83-38D4-4549-A9EF-A13E75B461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33975" y="4423958"/>
              <a:ext cx="411104" cy="84699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57F58-82CB-2546-9132-86FD3B69A9A1}"/>
                </a:ext>
              </a:extLst>
            </p:cNvPr>
            <p:cNvSpPr/>
            <p:nvPr/>
          </p:nvSpPr>
          <p:spPr>
            <a:xfrm>
              <a:off x="5333975" y="5300138"/>
              <a:ext cx="29631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Glacial-interglacial cycling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0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766</Words>
  <Application>Microsoft Macintosh PowerPoint</Application>
  <PresentationFormat>Widescreen</PresentationFormat>
  <Paragraphs>128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38</cp:revision>
  <dcterms:created xsi:type="dcterms:W3CDTF">2021-11-01T11:23:25Z</dcterms:created>
  <dcterms:modified xsi:type="dcterms:W3CDTF">2022-10-31T15:15:26Z</dcterms:modified>
</cp:coreProperties>
</file>